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
  </p:notesMasterIdLst>
  <p:sldIdLst>
    <p:sldId id="256" r:id="rId5"/>
  </p:sldIdLst>
  <p:sldSz cx="51206400" cy="43891200"/>
  <p:notesSz cx="9144000" cy="6858000"/>
  <p:defaultTextStyle>
    <a:defPPr>
      <a:defRPr lang="en-US"/>
    </a:defPPr>
    <a:lvl1pPr marL="0" algn="l" defTabSz="1704815" rtl="0" eaLnBrk="1" latinLnBrk="0" hangingPunct="1">
      <a:defRPr sz="6685" kern="1200">
        <a:solidFill>
          <a:schemeClr val="tx1"/>
        </a:solidFill>
        <a:latin typeface="+mn-lt"/>
        <a:ea typeface="+mn-ea"/>
        <a:cs typeface="+mn-cs"/>
      </a:defRPr>
    </a:lvl1pPr>
    <a:lvl2pPr marL="1704815" algn="l" defTabSz="1704815" rtl="0" eaLnBrk="1" latinLnBrk="0" hangingPunct="1">
      <a:defRPr sz="6685" kern="1200">
        <a:solidFill>
          <a:schemeClr val="tx1"/>
        </a:solidFill>
        <a:latin typeface="+mn-lt"/>
        <a:ea typeface="+mn-ea"/>
        <a:cs typeface="+mn-cs"/>
      </a:defRPr>
    </a:lvl2pPr>
    <a:lvl3pPr marL="3409629" algn="l" defTabSz="1704815" rtl="0" eaLnBrk="1" latinLnBrk="0" hangingPunct="1">
      <a:defRPr sz="6685" kern="1200">
        <a:solidFill>
          <a:schemeClr val="tx1"/>
        </a:solidFill>
        <a:latin typeface="+mn-lt"/>
        <a:ea typeface="+mn-ea"/>
        <a:cs typeface="+mn-cs"/>
      </a:defRPr>
    </a:lvl3pPr>
    <a:lvl4pPr marL="5114444" algn="l" defTabSz="1704815" rtl="0" eaLnBrk="1" latinLnBrk="0" hangingPunct="1">
      <a:defRPr sz="6685" kern="1200">
        <a:solidFill>
          <a:schemeClr val="tx1"/>
        </a:solidFill>
        <a:latin typeface="+mn-lt"/>
        <a:ea typeface="+mn-ea"/>
        <a:cs typeface="+mn-cs"/>
      </a:defRPr>
    </a:lvl4pPr>
    <a:lvl5pPr marL="6819259" algn="l" defTabSz="1704815" rtl="0" eaLnBrk="1" latinLnBrk="0" hangingPunct="1">
      <a:defRPr sz="6685" kern="1200">
        <a:solidFill>
          <a:schemeClr val="tx1"/>
        </a:solidFill>
        <a:latin typeface="+mn-lt"/>
        <a:ea typeface="+mn-ea"/>
        <a:cs typeface="+mn-cs"/>
      </a:defRPr>
    </a:lvl5pPr>
    <a:lvl6pPr marL="8524074" algn="l" defTabSz="1704815" rtl="0" eaLnBrk="1" latinLnBrk="0" hangingPunct="1">
      <a:defRPr sz="6685" kern="1200">
        <a:solidFill>
          <a:schemeClr val="tx1"/>
        </a:solidFill>
        <a:latin typeface="+mn-lt"/>
        <a:ea typeface="+mn-ea"/>
        <a:cs typeface="+mn-cs"/>
      </a:defRPr>
    </a:lvl6pPr>
    <a:lvl7pPr marL="10228888" algn="l" defTabSz="1704815" rtl="0" eaLnBrk="1" latinLnBrk="0" hangingPunct="1">
      <a:defRPr sz="6685" kern="1200">
        <a:solidFill>
          <a:schemeClr val="tx1"/>
        </a:solidFill>
        <a:latin typeface="+mn-lt"/>
        <a:ea typeface="+mn-ea"/>
        <a:cs typeface="+mn-cs"/>
      </a:defRPr>
    </a:lvl7pPr>
    <a:lvl8pPr marL="11933703" algn="l" defTabSz="1704815" rtl="0" eaLnBrk="1" latinLnBrk="0" hangingPunct="1">
      <a:defRPr sz="6685" kern="1200">
        <a:solidFill>
          <a:schemeClr val="tx1"/>
        </a:solidFill>
        <a:latin typeface="+mn-lt"/>
        <a:ea typeface="+mn-ea"/>
        <a:cs typeface="+mn-cs"/>
      </a:defRPr>
    </a:lvl8pPr>
    <a:lvl9pPr marL="13638519" algn="l" defTabSz="1704815" rtl="0" eaLnBrk="1" latinLnBrk="0" hangingPunct="1">
      <a:defRPr sz="6685"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1942B9D5-B504-6744-A0FA-3116501A1716}">
          <p14:sldIdLst>
            <p14:sldId id="256"/>
          </p14:sldIdLst>
        </p14:section>
      </p14:sectionLst>
    </p:ext>
    <p:ext uri="{EFAFB233-063F-42B5-8137-9DF3F51BA10A}">
      <p15:sldGuideLst xmlns:p15="http://schemas.microsoft.com/office/powerpoint/2012/main">
        <p15:guide id="1" orient="horz" pos="18432" userDrawn="1">
          <p15:clr>
            <a:srgbClr val="A4A3A4"/>
          </p15:clr>
        </p15:guide>
        <p15:guide id="2" pos="18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BB24B-9C00-07DD-8CC7-8949CC7A46F0}" v="1087" dt="2024-09-04T04:12:47.020"/>
    <p1510:client id="{58ED1A8A-C9FB-044B-A004-6C98D5DB1D98}" v="246" dt="2024-09-04T20:54:52.966"/>
    <p1510:client id="{6050CA19-DA89-F474-05B3-B3707BDDB1F3}" v="1398" dt="2024-09-04T19:50:15.211"/>
    <p1510:client id="{99A320BA-C9DA-06B9-0F24-9A19B9FF8111}" v="627" dt="2024-09-04T20:49:32.440"/>
    <p1510:client id="{C0245137-7ADC-7D6D-1290-D78CD1FED8EA}" v="231" dt="2024-09-04T05:46:36.7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8432"/>
        <p:guide pos="18816"/>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ppitt, Jason L. (GSFC-612.0)[SCIENCE SYSTEMS AND APPLICATIONS INC]" userId="da01f668-c1e6-4876-8e3d-74c98d1f3494" providerId="ADAL" clId="{58ED1A8A-C9FB-044B-A004-6C98D5DB1D98}"/>
    <pc:docChg chg="undo custSel modSld">
      <pc:chgData name="Pippitt, Jason L. (GSFC-612.0)[SCIENCE SYSTEMS AND APPLICATIONS INC]" userId="da01f668-c1e6-4876-8e3d-74c98d1f3494" providerId="ADAL" clId="{58ED1A8A-C9FB-044B-A004-6C98D5DB1D98}" dt="2024-09-04T20:54:52.967" v="245" actId="14100"/>
      <pc:docMkLst>
        <pc:docMk/>
      </pc:docMkLst>
      <pc:sldChg chg="addSp modSp mod">
        <pc:chgData name="Pippitt, Jason L. (GSFC-612.0)[SCIENCE SYSTEMS AND APPLICATIONS INC]" userId="da01f668-c1e6-4876-8e3d-74c98d1f3494" providerId="ADAL" clId="{58ED1A8A-C9FB-044B-A004-6C98D5DB1D98}" dt="2024-09-04T20:54:52.967" v="245" actId="14100"/>
        <pc:sldMkLst>
          <pc:docMk/>
          <pc:sldMk cId="0" sldId="256"/>
        </pc:sldMkLst>
        <pc:spChg chg="add mod">
          <ac:chgData name="Pippitt, Jason L. (GSFC-612.0)[SCIENCE SYSTEMS AND APPLICATIONS INC]" userId="da01f668-c1e6-4876-8e3d-74c98d1f3494" providerId="ADAL" clId="{58ED1A8A-C9FB-044B-A004-6C98D5DB1D98}" dt="2024-09-04T20:30:56.975" v="64" actId="1036"/>
          <ac:spMkLst>
            <pc:docMk/>
            <pc:sldMk cId="0" sldId="256"/>
            <ac:spMk id="26" creationId="{958D217B-2904-737D-5F8D-7F1DCF0A4CBD}"/>
          </ac:spMkLst>
        </pc:spChg>
        <pc:spChg chg="mod">
          <ac:chgData name="Pippitt, Jason L. (GSFC-612.0)[SCIENCE SYSTEMS AND APPLICATIONS INC]" userId="da01f668-c1e6-4876-8e3d-74c98d1f3494" providerId="ADAL" clId="{58ED1A8A-C9FB-044B-A004-6C98D5DB1D98}" dt="2024-09-04T20:45:36.676" v="218" actId="1037"/>
          <ac:spMkLst>
            <pc:docMk/>
            <pc:sldMk cId="0" sldId="256"/>
            <ac:spMk id="27" creationId="{AF919A8C-80D9-21B3-5447-B8EB6731C9BE}"/>
          </ac:spMkLst>
        </pc:spChg>
        <pc:spChg chg="mod">
          <ac:chgData name="Pippitt, Jason L. (GSFC-612.0)[SCIENCE SYSTEMS AND APPLICATIONS INC]" userId="da01f668-c1e6-4876-8e3d-74c98d1f3494" providerId="ADAL" clId="{58ED1A8A-C9FB-044B-A004-6C98D5DB1D98}" dt="2024-09-04T20:33:10.261" v="77" actId="255"/>
          <ac:spMkLst>
            <pc:docMk/>
            <pc:sldMk cId="0" sldId="256"/>
            <ac:spMk id="29" creationId="{2EB7CBF5-00E0-048A-B2FD-A446EED80AD9}"/>
          </ac:spMkLst>
        </pc:spChg>
        <pc:spChg chg="add mod">
          <ac:chgData name="Pippitt, Jason L. (GSFC-612.0)[SCIENCE SYSTEMS AND APPLICATIONS INC]" userId="da01f668-c1e6-4876-8e3d-74c98d1f3494" providerId="ADAL" clId="{58ED1A8A-C9FB-044B-A004-6C98D5DB1D98}" dt="2024-09-04T20:41:03.700" v="136" actId="1035"/>
          <ac:spMkLst>
            <pc:docMk/>
            <pc:sldMk cId="0" sldId="256"/>
            <ac:spMk id="32" creationId="{06D60FC7-4B95-94B2-958E-0DCF3B187249}"/>
          </ac:spMkLst>
        </pc:spChg>
        <pc:spChg chg="mod">
          <ac:chgData name="Pippitt, Jason L. (GSFC-612.0)[SCIENCE SYSTEMS AND APPLICATIONS INC]" userId="da01f668-c1e6-4876-8e3d-74c98d1f3494" providerId="ADAL" clId="{58ED1A8A-C9FB-044B-A004-6C98D5DB1D98}" dt="2024-09-04T20:48:56.054" v="236" actId="1036"/>
          <ac:spMkLst>
            <pc:docMk/>
            <pc:sldMk cId="0" sldId="256"/>
            <ac:spMk id="35" creationId="{64E1FE2F-CE2F-072D-FA3E-4A7D2DA43756}"/>
          </ac:spMkLst>
        </pc:spChg>
        <pc:spChg chg="add mod">
          <ac:chgData name="Pippitt, Jason L. (GSFC-612.0)[SCIENCE SYSTEMS AND APPLICATIONS INC]" userId="da01f668-c1e6-4876-8e3d-74c98d1f3494" providerId="ADAL" clId="{58ED1A8A-C9FB-044B-A004-6C98D5DB1D98}" dt="2024-09-04T20:40:51.882" v="135" actId="1035"/>
          <ac:spMkLst>
            <pc:docMk/>
            <pc:sldMk cId="0" sldId="256"/>
            <ac:spMk id="37" creationId="{7A94CBE0-1610-958C-88CE-4BDECEFAFE07}"/>
          </ac:spMkLst>
        </pc:spChg>
        <pc:spChg chg="mod">
          <ac:chgData name="Pippitt, Jason L. (GSFC-612.0)[SCIENCE SYSTEMS AND APPLICATIONS INC]" userId="da01f668-c1e6-4876-8e3d-74c98d1f3494" providerId="ADAL" clId="{58ED1A8A-C9FB-044B-A004-6C98D5DB1D98}" dt="2024-09-04T20:47:56.643" v="223" actId="1036"/>
          <ac:spMkLst>
            <pc:docMk/>
            <pc:sldMk cId="0" sldId="256"/>
            <ac:spMk id="56" creationId="{4EB33AFC-B81C-54FC-971C-24095A1973C5}"/>
          </ac:spMkLst>
        </pc:spChg>
        <pc:spChg chg="mod">
          <ac:chgData name="Pippitt, Jason L. (GSFC-612.0)[SCIENCE SYSTEMS AND APPLICATIONS INC]" userId="da01f668-c1e6-4876-8e3d-74c98d1f3494" providerId="ADAL" clId="{58ED1A8A-C9FB-044B-A004-6C98D5DB1D98}" dt="2024-09-04T20:47:40.754" v="222" actId="1038"/>
          <ac:spMkLst>
            <pc:docMk/>
            <pc:sldMk cId="0" sldId="256"/>
            <ac:spMk id="57" creationId="{D45109FF-0285-DD6C-E16F-1095E3943A7D}"/>
          </ac:spMkLst>
        </pc:spChg>
        <pc:spChg chg="mod">
          <ac:chgData name="Pippitt, Jason L. (GSFC-612.0)[SCIENCE SYSTEMS AND APPLICATIONS INC]" userId="da01f668-c1e6-4876-8e3d-74c98d1f3494" providerId="ADAL" clId="{58ED1A8A-C9FB-044B-A004-6C98D5DB1D98}" dt="2024-09-04T20:47:13.586" v="221" actId="1036"/>
          <ac:spMkLst>
            <pc:docMk/>
            <pc:sldMk cId="0" sldId="256"/>
            <ac:spMk id="62" creationId="{CAC84948-3A65-D7B9-EBA8-5C35EA0C49F2}"/>
          </ac:spMkLst>
        </pc:spChg>
        <pc:spChg chg="mod">
          <ac:chgData name="Pippitt, Jason L. (GSFC-612.0)[SCIENCE SYSTEMS AND APPLICATIONS INC]" userId="da01f668-c1e6-4876-8e3d-74c98d1f3494" providerId="ADAL" clId="{58ED1A8A-C9FB-044B-A004-6C98D5DB1D98}" dt="2024-09-04T20:48:22.449" v="226" actId="14100"/>
          <ac:spMkLst>
            <pc:docMk/>
            <pc:sldMk cId="0" sldId="256"/>
            <ac:spMk id="66" creationId="{B81291DE-5AB0-B1F0-4D9E-64B95CFAE25B}"/>
          </ac:spMkLst>
        </pc:spChg>
        <pc:spChg chg="mod">
          <ac:chgData name="Pippitt, Jason L. (GSFC-612.0)[SCIENCE SYSTEMS AND APPLICATIONS INC]" userId="da01f668-c1e6-4876-8e3d-74c98d1f3494" providerId="ADAL" clId="{58ED1A8A-C9FB-044B-A004-6C98D5DB1D98}" dt="2024-09-04T20:48:00.394" v="224" actId="1036"/>
          <ac:spMkLst>
            <pc:docMk/>
            <pc:sldMk cId="0" sldId="256"/>
            <ac:spMk id="67" creationId="{2E169AB1-9D68-87E8-0E30-5EFEE4095304}"/>
          </ac:spMkLst>
        </pc:spChg>
        <pc:spChg chg="mod">
          <ac:chgData name="Pippitt, Jason L. (GSFC-612.0)[SCIENCE SYSTEMS AND APPLICATIONS INC]" userId="da01f668-c1e6-4876-8e3d-74c98d1f3494" providerId="ADAL" clId="{58ED1A8A-C9FB-044B-A004-6C98D5DB1D98}" dt="2024-09-04T20:49:12.956" v="237" actId="1038"/>
          <ac:spMkLst>
            <pc:docMk/>
            <pc:sldMk cId="0" sldId="256"/>
            <ac:spMk id="72" creationId="{E327E534-BCB5-A8DF-971A-322427FD9060}"/>
          </ac:spMkLst>
        </pc:spChg>
        <pc:spChg chg="mod">
          <ac:chgData name="Pippitt, Jason L. (GSFC-612.0)[SCIENCE SYSTEMS AND APPLICATIONS INC]" userId="da01f668-c1e6-4876-8e3d-74c98d1f3494" providerId="ADAL" clId="{58ED1A8A-C9FB-044B-A004-6C98D5DB1D98}" dt="2024-09-04T20:33:19.309" v="78" actId="1036"/>
          <ac:spMkLst>
            <pc:docMk/>
            <pc:sldMk cId="0" sldId="256"/>
            <ac:spMk id="73" creationId="{E4E595B2-36D1-B89E-1522-C2A175B0F2E5}"/>
          </ac:spMkLst>
        </pc:spChg>
        <pc:spChg chg="mod">
          <ac:chgData name="Pippitt, Jason L. (GSFC-612.0)[SCIENCE SYSTEMS AND APPLICATIONS INC]" userId="da01f668-c1e6-4876-8e3d-74c98d1f3494" providerId="ADAL" clId="{58ED1A8A-C9FB-044B-A004-6C98D5DB1D98}" dt="2024-09-04T20:40:19.921" v="129" actId="20577"/>
          <ac:spMkLst>
            <pc:docMk/>
            <pc:sldMk cId="0" sldId="256"/>
            <ac:spMk id="76" creationId="{2B219122-3FCB-4D19-2F00-2AC82AF5DA6A}"/>
          </ac:spMkLst>
        </pc:spChg>
        <pc:spChg chg="mod">
          <ac:chgData name="Pippitt, Jason L. (GSFC-612.0)[SCIENCE SYSTEMS AND APPLICATIONS INC]" userId="da01f668-c1e6-4876-8e3d-74c98d1f3494" providerId="ADAL" clId="{58ED1A8A-C9FB-044B-A004-6C98D5DB1D98}" dt="2024-09-04T20:31:06.663" v="66" actId="1036"/>
          <ac:spMkLst>
            <pc:docMk/>
            <pc:sldMk cId="0" sldId="256"/>
            <ac:spMk id="82" creationId="{00B863FC-B46B-78E1-AEDB-D51E28475848}"/>
          </ac:spMkLst>
        </pc:spChg>
        <pc:spChg chg="mod">
          <ac:chgData name="Pippitt, Jason L. (GSFC-612.0)[SCIENCE SYSTEMS AND APPLICATIONS INC]" userId="da01f668-c1e6-4876-8e3d-74c98d1f3494" providerId="ADAL" clId="{58ED1A8A-C9FB-044B-A004-6C98D5DB1D98}" dt="2024-09-04T20:41:35.555" v="138" actId="1036"/>
          <ac:spMkLst>
            <pc:docMk/>
            <pc:sldMk cId="0" sldId="256"/>
            <ac:spMk id="83" creationId="{7A883B13-7FB5-5BD8-51A2-2E763CD2AA00}"/>
          </ac:spMkLst>
        </pc:spChg>
        <pc:spChg chg="mod">
          <ac:chgData name="Pippitt, Jason L. (GSFC-612.0)[SCIENCE SYSTEMS AND APPLICATIONS INC]" userId="da01f668-c1e6-4876-8e3d-74c98d1f3494" providerId="ADAL" clId="{58ED1A8A-C9FB-044B-A004-6C98D5DB1D98}" dt="2024-09-04T20:36:21.537" v="95" actId="1036"/>
          <ac:spMkLst>
            <pc:docMk/>
            <pc:sldMk cId="0" sldId="256"/>
            <ac:spMk id="86" creationId="{D8EF0020-61D8-69DF-EBE2-59C80313F96B}"/>
          </ac:spMkLst>
        </pc:spChg>
        <pc:grpChg chg="mod">
          <ac:chgData name="Pippitt, Jason L. (GSFC-612.0)[SCIENCE SYSTEMS AND APPLICATIONS INC]" userId="da01f668-c1e6-4876-8e3d-74c98d1f3494" providerId="ADAL" clId="{58ED1A8A-C9FB-044B-A004-6C98D5DB1D98}" dt="2024-09-04T20:07:54.035" v="1" actId="1076"/>
          <ac:grpSpMkLst>
            <pc:docMk/>
            <pc:sldMk cId="0" sldId="256"/>
            <ac:grpSpMk id="25" creationId="{2B664D30-7CAD-3EFC-2202-9205A537D6CB}"/>
          </ac:grpSpMkLst>
        </pc:grpChg>
        <pc:picChg chg="mod">
          <ac:chgData name="Pippitt, Jason L. (GSFC-612.0)[SCIENCE SYSTEMS AND APPLICATIONS INC]" userId="da01f668-c1e6-4876-8e3d-74c98d1f3494" providerId="ADAL" clId="{58ED1A8A-C9FB-044B-A004-6C98D5DB1D98}" dt="2024-09-04T20:54:52.967" v="245" actId="14100"/>
          <ac:picMkLst>
            <pc:docMk/>
            <pc:sldMk cId="0" sldId="256"/>
            <ac:picMk id="21" creationId="{1A869870-28ED-3605-27F5-6B7AAEF75AFA}"/>
          </ac:picMkLst>
        </pc:picChg>
        <pc:picChg chg="mod">
          <ac:chgData name="Pippitt, Jason L. (GSFC-612.0)[SCIENCE SYSTEMS AND APPLICATIONS INC]" userId="da01f668-c1e6-4876-8e3d-74c98d1f3494" providerId="ADAL" clId="{58ED1A8A-C9FB-044B-A004-6C98D5DB1D98}" dt="2024-09-04T20:54:22.727" v="240" actId="1037"/>
          <ac:picMkLst>
            <pc:docMk/>
            <pc:sldMk cId="0" sldId="256"/>
            <ac:picMk id="23" creationId="{768BD459-9D14-AFBE-2CC2-FD4F7EEE7097}"/>
          </ac:picMkLst>
        </pc:picChg>
        <pc:picChg chg="mod">
          <ac:chgData name="Pippitt, Jason L. (GSFC-612.0)[SCIENCE SYSTEMS AND APPLICATIONS INC]" userId="da01f668-c1e6-4876-8e3d-74c98d1f3494" providerId="ADAL" clId="{58ED1A8A-C9FB-044B-A004-6C98D5DB1D98}" dt="2024-09-04T20:54:30.149" v="241" actId="14100"/>
          <ac:picMkLst>
            <pc:docMk/>
            <pc:sldMk cId="0" sldId="256"/>
            <ac:picMk id="24" creationId="{C91DFDE0-F984-FD8C-21D0-B9C1E26B0EED}"/>
          </ac:picMkLst>
        </pc:picChg>
        <pc:picChg chg="mod">
          <ac:chgData name="Pippitt, Jason L. (GSFC-612.0)[SCIENCE SYSTEMS AND APPLICATIONS INC]" userId="da01f668-c1e6-4876-8e3d-74c98d1f3494" providerId="ADAL" clId="{58ED1A8A-C9FB-044B-A004-6C98D5DB1D98}" dt="2024-09-04T20:54:42.799" v="244" actId="1037"/>
          <ac:picMkLst>
            <pc:docMk/>
            <pc:sldMk cId="0" sldId="256"/>
            <ac:picMk id="28" creationId="{DA1B69C6-6489-FE5B-CD42-6D687CC301FA}"/>
          </ac:picMkLst>
        </pc:picChg>
        <pc:picChg chg="mod">
          <ac:chgData name="Pippitt, Jason L. (GSFC-612.0)[SCIENCE SYSTEMS AND APPLICATIONS INC]" userId="da01f668-c1e6-4876-8e3d-74c98d1f3494" providerId="ADAL" clId="{58ED1A8A-C9FB-044B-A004-6C98D5DB1D98}" dt="2024-09-04T20:48:33.735" v="227" actId="1036"/>
          <ac:picMkLst>
            <pc:docMk/>
            <pc:sldMk cId="0" sldId="256"/>
            <ac:picMk id="55" creationId="{73E12052-DD7D-648D-880F-97899729DD30}"/>
          </ac:picMkLst>
        </pc:picChg>
        <pc:picChg chg="mod">
          <ac:chgData name="Pippitt, Jason L. (GSFC-612.0)[SCIENCE SYSTEMS AND APPLICATIONS INC]" userId="da01f668-c1e6-4876-8e3d-74c98d1f3494" providerId="ADAL" clId="{58ED1A8A-C9FB-044B-A004-6C98D5DB1D98}" dt="2024-09-04T20:43:00.570" v="198" actId="1035"/>
          <ac:picMkLst>
            <pc:docMk/>
            <pc:sldMk cId="0" sldId="256"/>
            <ac:picMk id="59" creationId="{EB18B359-123F-76C5-348A-F3833A168518}"/>
          </ac:picMkLst>
        </pc:picChg>
        <pc:picChg chg="mod">
          <ac:chgData name="Pippitt, Jason L. (GSFC-612.0)[SCIENCE SYSTEMS AND APPLICATIONS INC]" userId="da01f668-c1e6-4876-8e3d-74c98d1f3494" providerId="ADAL" clId="{58ED1A8A-C9FB-044B-A004-6C98D5DB1D98}" dt="2024-09-04T20:37:27.367" v="100" actId="1036"/>
          <ac:picMkLst>
            <pc:docMk/>
            <pc:sldMk cId="0" sldId="256"/>
            <ac:picMk id="74" creationId="{ADCDEC67-F5CA-B674-68DB-2024BAB62357}"/>
          </ac:picMkLst>
        </pc:picChg>
        <pc:picChg chg="mod">
          <ac:chgData name="Pippitt, Jason L. (GSFC-612.0)[SCIENCE SYSTEMS AND APPLICATIONS INC]" userId="da01f668-c1e6-4876-8e3d-74c98d1f3494" providerId="ADAL" clId="{58ED1A8A-C9FB-044B-A004-6C98D5DB1D98}" dt="2024-09-04T20:37:16.886" v="97" actId="1036"/>
          <ac:picMkLst>
            <pc:docMk/>
            <pc:sldMk cId="0" sldId="256"/>
            <ac:picMk id="78" creationId="{1DCDE565-CE49-A509-CC5B-E6543230D805}"/>
          </ac:picMkLst>
        </pc:picChg>
        <pc:picChg chg="mod">
          <ac:chgData name="Pippitt, Jason L. (GSFC-612.0)[SCIENCE SYSTEMS AND APPLICATIONS INC]" userId="da01f668-c1e6-4876-8e3d-74c98d1f3494" providerId="ADAL" clId="{58ED1A8A-C9FB-044B-A004-6C98D5DB1D98}" dt="2024-09-04T20:32:30.392" v="72" actId="1037"/>
          <ac:picMkLst>
            <pc:docMk/>
            <pc:sldMk cId="0" sldId="256"/>
            <ac:picMk id="85" creationId="{4EA518CC-EBFA-4548-96C9-8A1D06286B2C}"/>
          </ac:picMkLst>
        </pc:picChg>
        <pc:picChg chg="mod">
          <ac:chgData name="Pippitt, Jason L. (GSFC-612.0)[SCIENCE SYSTEMS AND APPLICATIONS INC]" userId="da01f668-c1e6-4876-8e3d-74c98d1f3494" providerId="ADAL" clId="{58ED1A8A-C9FB-044B-A004-6C98D5DB1D98}" dt="2024-09-04T20:42:45.953" v="184" actId="1037"/>
          <ac:picMkLst>
            <pc:docMk/>
            <pc:sldMk cId="0" sldId="256"/>
            <ac:picMk id="87" creationId="{E61ACF75-B8E4-24E6-F681-F3C94F97461D}"/>
          </ac:picMkLst>
        </pc:picChg>
        <pc:picChg chg="mod">
          <ac:chgData name="Pippitt, Jason L. (GSFC-612.0)[SCIENCE SYSTEMS AND APPLICATIONS INC]" userId="da01f668-c1e6-4876-8e3d-74c98d1f3494" providerId="ADAL" clId="{58ED1A8A-C9FB-044B-A004-6C98D5DB1D98}" dt="2024-09-04T20:43:06.820" v="202" actId="1035"/>
          <ac:picMkLst>
            <pc:docMk/>
            <pc:sldMk cId="0" sldId="256"/>
            <ac:picMk id="88" creationId="{4C872AB6-36D0-47FA-6B01-3358707F8827}"/>
          </ac:picMkLst>
        </pc:picChg>
        <pc:picChg chg="mod">
          <ac:chgData name="Pippitt, Jason L. (GSFC-612.0)[SCIENCE SYSTEMS AND APPLICATIONS INC]" userId="da01f668-c1e6-4876-8e3d-74c98d1f3494" providerId="ADAL" clId="{58ED1A8A-C9FB-044B-A004-6C98D5DB1D98}" dt="2024-09-04T20:33:35.766" v="88" actId="1036"/>
          <ac:picMkLst>
            <pc:docMk/>
            <pc:sldMk cId="0" sldId="256"/>
            <ac:picMk id="90" creationId="{E6DAD945-1142-DEAD-A39C-17996262A684}"/>
          </ac:picMkLst>
        </pc:picChg>
      </pc:sldChg>
    </pc:docChg>
  </pc:docChgLst>
  <pc:docChgLst>
    <pc:chgData name="Boulanger, Mick (WFF-840.0)[SCIENCE SYSTEMS AND APPLICATIONS INC]" userId="S::mboulang@ndc.nasa.gov::a0fe2cd6-892a-40ba-acf7-d296dcff75bf" providerId="AD" clId="Web-{99A320BA-C9DA-06B9-0F24-9A19B9FF8111}"/>
    <pc:docChg chg="modSld">
      <pc:chgData name="Boulanger, Mick (WFF-840.0)[SCIENCE SYSTEMS AND APPLICATIONS INC]" userId="S::mboulang@ndc.nasa.gov::a0fe2cd6-892a-40ba-acf7-d296dcff75bf" providerId="AD" clId="Web-{99A320BA-C9DA-06B9-0F24-9A19B9FF8111}" dt="2024-09-04T20:49:32.440" v="318" actId="20577"/>
      <pc:docMkLst>
        <pc:docMk/>
      </pc:docMkLst>
      <pc:sldChg chg="modSp">
        <pc:chgData name="Boulanger, Mick (WFF-840.0)[SCIENCE SYSTEMS AND APPLICATIONS INC]" userId="S::mboulang@ndc.nasa.gov::a0fe2cd6-892a-40ba-acf7-d296dcff75bf" providerId="AD" clId="Web-{99A320BA-C9DA-06B9-0F24-9A19B9FF8111}" dt="2024-09-04T20:49:32.440" v="318" actId="20577"/>
        <pc:sldMkLst>
          <pc:docMk/>
          <pc:sldMk cId="0" sldId="256"/>
        </pc:sldMkLst>
        <pc:spChg chg="mod">
          <ac:chgData name="Boulanger, Mick (WFF-840.0)[SCIENCE SYSTEMS AND APPLICATIONS INC]" userId="S::mboulang@ndc.nasa.gov::a0fe2cd6-892a-40ba-acf7-d296dcff75bf" providerId="AD" clId="Web-{99A320BA-C9DA-06B9-0F24-9A19B9FF8111}" dt="2024-09-04T20:49:32.440" v="318" actId="20577"/>
          <ac:spMkLst>
            <pc:docMk/>
            <pc:sldMk cId="0" sldId="256"/>
            <ac:spMk id="27" creationId="{AF919A8C-80D9-21B3-5447-B8EB6731C9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1A14EC0E-8245-4A42-8ADC-46536161E6E5}" type="datetimeFigureOut">
              <a:rPr lang="en-US" smtClean="0"/>
              <a:t>9/4/2024</a:t>
            </a:fld>
            <a:endParaRPr lang="en-US"/>
          </a:p>
        </p:txBody>
      </p:sp>
      <p:sp>
        <p:nvSpPr>
          <p:cNvPr id="4" name="Slide Image Placeholder 3"/>
          <p:cNvSpPr>
            <a:spLocks noGrp="1" noRot="1" noChangeAspect="1"/>
          </p:cNvSpPr>
          <p:nvPr>
            <p:ph type="sldImg" idx="2"/>
          </p:nvPr>
        </p:nvSpPr>
        <p:spPr>
          <a:xfrm>
            <a:off x="3221038" y="857250"/>
            <a:ext cx="270192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4A5F9A70-FFD7-E742-A352-7C1E676DB7AC}" type="slidenum">
              <a:rPr lang="en-US" smtClean="0"/>
              <a:t>‹#›</a:t>
            </a:fld>
            <a:endParaRPr lang="en-US"/>
          </a:p>
        </p:txBody>
      </p:sp>
    </p:spTree>
    <p:extLst>
      <p:ext uri="{BB962C8B-B14F-4D97-AF65-F5344CB8AC3E}">
        <p14:creationId xmlns:p14="http://schemas.microsoft.com/office/powerpoint/2010/main" val="3592292936"/>
      </p:ext>
    </p:extLst>
  </p:cSld>
  <p:clrMap bg1="lt1" tx1="dk1" bg2="lt2" tx2="dk2" accent1="accent1" accent2="accent2" accent3="accent3" accent4="accent4" accent5="accent5" accent6="accent6" hlink="hlink" folHlink="folHlink"/>
  <p:notesStyle>
    <a:lvl1pPr marL="0" algn="l" defTabSz="1132027" rtl="0" eaLnBrk="1" latinLnBrk="0" hangingPunct="1">
      <a:defRPr sz="1486" kern="1200">
        <a:solidFill>
          <a:schemeClr val="tx1"/>
        </a:solidFill>
        <a:latin typeface="+mn-lt"/>
        <a:ea typeface="+mn-ea"/>
        <a:cs typeface="+mn-cs"/>
      </a:defRPr>
    </a:lvl1pPr>
    <a:lvl2pPr marL="566014" algn="l" defTabSz="1132027" rtl="0" eaLnBrk="1" latinLnBrk="0" hangingPunct="1">
      <a:defRPr sz="1486" kern="1200">
        <a:solidFill>
          <a:schemeClr val="tx1"/>
        </a:solidFill>
        <a:latin typeface="+mn-lt"/>
        <a:ea typeface="+mn-ea"/>
        <a:cs typeface="+mn-cs"/>
      </a:defRPr>
    </a:lvl2pPr>
    <a:lvl3pPr marL="1132027" algn="l" defTabSz="1132027" rtl="0" eaLnBrk="1" latinLnBrk="0" hangingPunct="1">
      <a:defRPr sz="1486" kern="1200">
        <a:solidFill>
          <a:schemeClr val="tx1"/>
        </a:solidFill>
        <a:latin typeface="+mn-lt"/>
        <a:ea typeface="+mn-ea"/>
        <a:cs typeface="+mn-cs"/>
      </a:defRPr>
    </a:lvl3pPr>
    <a:lvl4pPr marL="1698041" algn="l" defTabSz="1132027" rtl="0" eaLnBrk="1" latinLnBrk="0" hangingPunct="1">
      <a:defRPr sz="1486" kern="1200">
        <a:solidFill>
          <a:schemeClr val="tx1"/>
        </a:solidFill>
        <a:latin typeface="+mn-lt"/>
        <a:ea typeface="+mn-ea"/>
        <a:cs typeface="+mn-cs"/>
      </a:defRPr>
    </a:lvl4pPr>
    <a:lvl5pPr marL="2264054" algn="l" defTabSz="1132027" rtl="0" eaLnBrk="1" latinLnBrk="0" hangingPunct="1">
      <a:defRPr sz="1486" kern="1200">
        <a:solidFill>
          <a:schemeClr val="tx1"/>
        </a:solidFill>
        <a:latin typeface="+mn-lt"/>
        <a:ea typeface="+mn-ea"/>
        <a:cs typeface="+mn-cs"/>
      </a:defRPr>
    </a:lvl5pPr>
    <a:lvl6pPr marL="2830068" algn="l" defTabSz="1132027" rtl="0" eaLnBrk="1" latinLnBrk="0" hangingPunct="1">
      <a:defRPr sz="1486" kern="1200">
        <a:solidFill>
          <a:schemeClr val="tx1"/>
        </a:solidFill>
        <a:latin typeface="+mn-lt"/>
        <a:ea typeface="+mn-ea"/>
        <a:cs typeface="+mn-cs"/>
      </a:defRPr>
    </a:lvl6pPr>
    <a:lvl7pPr marL="3396082" algn="l" defTabSz="1132027" rtl="0" eaLnBrk="1" latinLnBrk="0" hangingPunct="1">
      <a:defRPr sz="1486" kern="1200">
        <a:solidFill>
          <a:schemeClr val="tx1"/>
        </a:solidFill>
        <a:latin typeface="+mn-lt"/>
        <a:ea typeface="+mn-ea"/>
        <a:cs typeface="+mn-cs"/>
      </a:defRPr>
    </a:lvl7pPr>
    <a:lvl8pPr marL="3962095" algn="l" defTabSz="1132027" rtl="0" eaLnBrk="1" latinLnBrk="0" hangingPunct="1">
      <a:defRPr sz="1486" kern="1200">
        <a:solidFill>
          <a:schemeClr val="tx1"/>
        </a:solidFill>
        <a:latin typeface="+mn-lt"/>
        <a:ea typeface="+mn-ea"/>
        <a:cs typeface="+mn-cs"/>
      </a:defRPr>
    </a:lvl8pPr>
    <a:lvl9pPr marL="4528109" algn="l" defTabSz="1132027" rtl="0" eaLnBrk="1" latinLnBrk="0" hangingPunct="1">
      <a:defRPr sz="148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857250"/>
            <a:ext cx="2701925"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F9A70-FFD7-E742-A352-7C1E676DB7AC}" type="slidenum">
              <a:rPr lang="en-US" smtClean="0"/>
              <a:t>1</a:t>
            </a:fld>
            <a:endParaRPr lang="en-US"/>
          </a:p>
        </p:txBody>
      </p:sp>
    </p:spTree>
    <p:extLst>
      <p:ext uri="{BB962C8B-B14F-4D97-AF65-F5344CB8AC3E}">
        <p14:creationId xmlns:p14="http://schemas.microsoft.com/office/powerpoint/2010/main" val="3245566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1" y="13634725"/>
            <a:ext cx="43525440" cy="9408160"/>
          </a:xfrm>
        </p:spPr>
        <p:txBody>
          <a:bodyPr/>
          <a:lstStyle/>
          <a:p>
            <a:r>
              <a:rPr lang="en-US"/>
              <a:t>Click to edit Master title style</a:t>
            </a:r>
          </a:p>
        </p:txBody>
      </p:sp>
      <p:sp>
        <p:nvSpPr>
          <p:cNvPr id="3" name="Subtitle 2"/>
          <p:cNvSpPr>
            <a:spLocks noGrp="1"/>
          </p:cNvSpPr>
          <p:nvPr>
            <p:ph type="subTitle" idx="1"/>
          </p:nvPr>
        </p:nvSpPr>
        <p:spPr>
          <a:xfrm>
            <a:off x="7680961" y="24871680"/>
            <a:ext cx="35844480" cy="11216640"/>
          </a:xfrm>
        </p:spPr>
        <p:txBody>
          <a:bodyPr/>
          <a:lstStyle>
            <a:lvl1pPr marL="0" indent="0" algn="ctr">
              <a:buNone/>
              <a:defRPr>
                <a:solidFill>
                  <a:schemeClr val="tx1">
                    <a:tint val="75000"/>
                  </a:schemeClr>
                </a:solidFill>
              </a:defRPr>
            </a:lvl1pPr>
            <a:lvl2pPr marL="1377042" indent="0" algn="ctr">
              <a:buNone/>
              <a:defRPr>
                <a:solidFill>
                  <a:schemeClr val="tx1">
                    <a:tint val="75000"/>
                  </a:schemeClr>
                </a:solidFill>
              </a:defRPr>
            </a:lvl2pPr>
            <a:lvl3pPr marL="2754084" indent="0" algn="ctr">
              <a:buNone/>
              <a:defRPr>
                <a:solidFill>
                  <a:schemeClr val="tx1">
                    <a:tint val="75000"/>
                  </a:schemeClr>
                </a:solidFill>
              </a:defRPr>
            </a:lvl3pPr>
            <a:lvl4pPr marL="4131126" indent="0" algn="ctr">
              <a:buNone/>
              <a:defRPr>
                <a:solidFill>
                  <a:schemeClr val="tx1">
                    <a:tint val="75000"/>
                  </a:schemeClr>
                </a:solidFill>
              </a:defRPr>
            </a:lvl4pPr>
            <a:lvl5pPr marL="5508169" indent="0" algn="ctr">
              <a:buNone/>
              <a:defRPr>
                <a:solidFill>
                  <a:schemeClr val="tx1">
                    <a:tint val="75000"/>
                  </a:schemeClr>
                </a:solidFill>
              </a:defRPr>
            </a:lvl5pPr>
            <a:lvl6pPr marL="6885211" indent="0" algn="ctr">
              <a:buNone/>
              <a:defRPr>
                <a:solidFill>
                  <a:schemeClr val="tx1">
                    <a:tint val="75000"/>
                  </a:schemeClr>
                </a:solidFill>
              </a:defRPr>
            </a:lvl6pPr>
            <a:lvl7pPr marL="8262253" indent="0" algn="ctr">
              <a:buNone/>
              <a:defRPr>
                <a:solidFill>
                  <a:schemeClr val="tx1">
                    <a:tint val="75000"/>
                  </a:schemeClr>
                </a:solidFill>
              </a:defRPr>
            </a:lvl7pPr>
            <a:lvl8pPr marL="9639295" indent="0" algn="ctr">
              <a:buNone/>
              <a:defRPr>
                <a:solidFill>
                  <a:schemeClr val="tx1">
                    <a:tint val="75000"/>
                  </a:schemeClr>
                </a:solidFill>
              </a:defRPr>
            </a:lvl8pPr>
            <a:lvl9pPr marL="1101633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EC3944-EF81-D14B-A768-9DF175C86EC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BFCDC-7B54-AD4C-BA1E-1A066400D8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EC3944-EF81-D14B-A768-9DF175C86EC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BFCDC-7B54-AD4C-BA1E-1A066400D8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3652270" y="10779763"/>
            <a:ext cx="41471854" cy="2296972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18944" y="10779763"/>
            <a:ext cx="123579887" cy="2296972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EC3944-EF81-D14B-A768-9DF175C86EC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BFCDC-7B54-AD4C-BA1E-1A066400D8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EC3944-EF81-D14B-A768-9DF175C86EC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BFCDC-7B54-AD4C-BA1E-1A066400D8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4" y="28204164"/>
            <a:ext cx="43525440" cy="8717280"/>
          </a:xfrm>
        </p:spPr>
        <p:txBody>
          <a:bodyPr anchor="t"/>
          <a:lstStyle>
            <a:lvl1pPr algn="l">
              <a:defRPr sz="12000" b="1" cap="all"/>
            </a:lvl1pPr>
          </a:lstStyle>
          <a:p>
            <a:r>
              <a:rPr lang="en-US"/>
              <a:t>Click to edit Master title style</a:t>
            </a:r>
          </a:p>
        </p:txBody>
      </p:sp>
      <p:sp>
        <p:nvSpPr>
          <p:cNvPr id="3" name="Text Placeholder 2"/>
          <p:cNvSpPr>
            <a:spLocks noGrp="1"/>
          </p:cNvSpPr>
          <p:nvPr>
            <p:ph type="body" idx="1"/>
          </p:nvPr>
        </p:nvSpPr>
        <p:spPr>
          <a:xfrm>
            <a:off x="4044954" y="18602968"/>
            <a:ext cx="43525440" cy="9601197"/>
          </a:xfrm>
        </p:spPr>
        <p:txBody>
          <a:bodyPr anchor="b"/>
          <a:lstStyle>
            <a:lvl1pPr marL="0" indent="0">
              <a:buNone/>
              <a:defRPr sz="6000">
                <a:solidFill>
                  <a:schemeClr val="tx1">
                    <a:tint val="75000"/>
                  </a:schemeClr>
                </a:solidFill>
              </a:defRPr>
            </a:lvl1pPr>
            <a:lvl2pPr marL="1377042" indent="0">
              <a:buNone/>
              <a:defRPr sz="5399">
                <a:solidFill>
                  <a:schemeClr val="tx1">
                    <a:tint val="75000"/>
                  </a:schemeClr>
                </a:solidFill>
              </a:defRPr>
            </a:lvl2pPr>
            <a:lvl3pPr marL="2754084" indent="0">
              <a:buNone/>
              <a:defRPr sz="4800">
                <a:solidFill>
                  <a:schemeClr val="tx1">
                    <a:tint val="75000"/>
                  </a:schemeClr>
                </a:solidFill>
              </a:defRPr>
            </a:lvl3pPr>
            <a:lvl4pPr marL="4131126" indent="0">
              <a:buNone/>
              <a:defRPr sz="4200">
                <a:solidFill>
                  <a:schemeClr val="tx1">
                    <a:tint val="75000"/>
                  </a:schemeClr>
                </a:solidFill>
              </a:defRPr>
            </a:lvl4pPr>
            <a:lvl5pPr marL="5508169" indent="0">
              <a:buNone/>
              <a:defRPr sz="4200">
                <a:solidFill>
                  <a:schemeClr val="tx1">
                    <a:tint val="75000"/>
                  </a:schemeClr>
                </a:solidFill>
              </a:defRPr>
            </a:lvl5pPr>
            <a:lvl6pPr marL="6885211" indent="0">
              <a:buNone/>
              <a:defRPr sz="4200">
                <a:solidFill>
                  <a:schemeClr val="tx1">
                    <a:tint val="75000"/>
                  </a:schemeClr>
                </a:solidFill>
              </a:defRPr>
            </a:lvl6pPr>
            <a:lvl7pPr marL="8262253" indent="0">
              <a:buNone/>
              <a:defRPr sz="4200">
                <a:solidFill>
                  <a:schemeClr val="tx1">
                    <a:tint val="75000"/>
                  </a:schemeClr>
                </a:solidFill>
              </a:defRPr>
            </a:lvl7pPr>
            <a:lvl8pPr marL="9639295" indent="0">
              <a:buNone/>
              <a:defRPr sz="4200">
                <a:solidFill>
                  <a:schemeClr val="tx1">
                    <a:tint val="75000"/>
                  </a:schemeClr>
                </a:solidFill>
              </a:defRPr>
            </a:lvl8pPr>
            <a:lvl9pPr marL="11016338" indent="0">
              <a:buNone/>
              <a:defRPr sz="4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EC3944-EF81-D14B-A768-9DF175C86EC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BFCDC-7B54-AD4C-BA1E-1A066400D8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18943" y="62809133"/>
            <a:ext cx="82525867" cy="177667921"/>
          </a:xfrm>
        </p:spPr>
        <p:txBody>
          <a:bodyPr/>
          <a:lstStyle>
            <a:lvl1pPr>
              <a:defRPr sz="8400"/>
            </a:lvl1pPr>
            <a:lvl2pPr>
              <a:defRPr sz="7200"/>
            </a:lvl2pPr>
            <a:lvl3pPr>
              <a:defRPr sz="6000"/>
            </a:lvl3pPr>
            <a:lvl4pPr>
              <a:defRPr sz="5399"/>
            </a:lvl4pPr>
            <a:lvl5pPr>
              <a:defRPr sz="5399"/>
            </a:lvl5pPr>
            <a:lvl6pPr>
              <a:defRPr sz="5399"/>
            </a:lvl6pPr>
            <a:lvl7pPr>
              <a:defRPr sz="5399"/>
            </a:lvl7pPr>
            <a:lvl8pPr>
              <a:defRPr sz="5399"/>
            </a:lvl8pPr>
            <a:lvl9pPr>
              <a:defRPr sz="5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98251" y="62809133"/>
            <a:ext cx="82525874" cy="177667921"/>
          </a:xfrm>
        </p:spPr>
        <p:txBody>
          <a:bodyPr/>
          <a:lstStyle>
            <a:lvl1pPr>
              <a:defRPr sz="8400"/>
            </a:lvl1pPr>
            <a:lvl2pPr>
              <a:defRPr sz="7200"/>
            </a:lvl2pPr>
            <a:lvl3pPr>
              <a:defRPr sz="6000"/>
            </a:lvl3pPr>
            <a:lvl4pPr>
              <a:defRPr sz="5399"/>
            </a:lvl4pPr>
            <a:lvl5pPr>
              <a:defRPr sz="5399"/>
            </a:lvl5pPr>
            <a:lvl6pPr>
              <a:defRPr sz="5399"/>
            </a:lvl6pPr>
            <a:lvl7pPr>
              <a:defRPr sz="5399"/>
            </a:lvl7pPr>
            <a:lvl8pPr>
              <a:defRPr sz="5399"/>
            </a:lvl8pPr>
            <a:lvl9pPr>
              <a:defRPr sz="5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EC3944-EF81-D14B-A768-9DF175C86EC9}" type="datetimeFigureOut">
              <a:rPr lang="en-US" smtClean="0"/>
              <a:pPr/>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BFCDC-7B54-AD4C-BA1E-1A066400D8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1" y="1757683"/>
            <a:ext cx="46085760" cy="7315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327" y="9824726"/>
            <a:ext cx="22625054" cy="4094477"/>
          </a:xfrm>
        </p:spPr>
        <p:txBody>
          <a:bodyPr anchor="b"/>
          <a:lstStyle>
            <a:lvl1pPr marL="0" indent="0">
              <a:buNone/>
              <a:defRPr sz="7200" b="1"/>
            </a:lvl1pPr>
            <a:lvl2pPr marL="1377042" indent="0">
              <a:buNone/>
              <a:defRPr sz="6000" b="1"/>
            </a:lvl2pPr>
            <a:lvl3pPr marL="2754084" indent="0">
              <a:buNone/>
              <a:defRPr sz="5399" b="1"/>
            </a:lvl3pPr>
            <a:lvl4pPr marL="4131126" indent="0">
              <a:buNone/>
              <a:defRPr sz="4800" b="1"/>
            </a:lvl4pPr>
            <a:lvl5pPr marL="5508169" indent="0">
              <a:buNone/>
              <a:defRPr sz="4800" b="1"/>
            </a:lvl5pPr>
            <a:lvl6pPr marL="6885211" indent="0">
              <a:buNone/>
              <a:defRPr sz="4800" b="1"/>
            </a:lvl6pPr>
            <a:lvl7pPr marL="8262253" indent="0">
              <a:buNone/>
              <a:defRPr sz="4800" b="1"/>
            </a:lvl7pPr>
            <a:lvl8pPr marL="9639295" indent="0">
              <a:buNone/>
              <a:defRPr sz="4800" b="1"/>
            </a:lvl8pPr>
            <a:lvl9pPr marL="11016338" indent="0">
              <a:buNone/>
              <a:defRPr sz="4800" b="1"/>
            </a:lvl9pPr>
          </a:lstStyle>
          <a:p>
            <a:pPr lvl="0"/>
            <a:r>
              <a:rPr lang="en-US"/>
              <a:t>Click to edit Master text styles</a:t>
            </a:r>
          </a:p>
        </p:txBody>
      </p:sp>
      <p:sp>
        <p:nvSpPr>
          <p:cNvPr id="4" name="Content Placeholder 3"/>
          <p:cNvSpPr>
            <a:spLocks noGrp="1"/>
          </p:cNvSpPr>
          <p:nvPr>
            <p:ph sz="half" idx="2"/>
          </p:nvPr>
        </p:nvSpPr>
        <p:spPr>
          <a:xfrm>
            <a:off x="2560327" y="13919201"/>
            <a:ext cx="22625054" cy="25288243"/>
          </a:xfrm>
        </p:spPr>
        <p:txBody>
          <a:bodyPr/>
          <a:lstStyle>
            <a:lvl1pPr>
              <a:defRPr sz="7200"/>
            </a:lvl1pPr>
            <a:lvl2pPr>
              <a:defRPr sz="6000"/>
            </a:lvl2pPr>
            <a:lvl3pPr>
              <a:defRPr sz="5399"/>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145" y="9824726"/>
            <a:ext cx="22633940" cy="4094477"/>
          </a:xfrm>
        </p:spPr>
        <p:txBody>
          <a:bodyPr anchor="b"/>
          <a:lstStyle>
            <a:lvl1pPr marL="0" indent="0">
              <a:buNone/>
              <a:defRPr sz="7200" b="1"/>
            </a:lvl1pPr>
            <a:lvl2pPr marL="1377042" indent="0">
              <a:buNone/>
              <a:defRPr sz="6000" b="1"/>
            </a:lvl2pPr>
            <a:lvl3pPr marL="2754084" indent="0">
              <a:buNone/>
              <a:defRPr sz="5399" b="1"/>
            </a:lvl3pPr>
            <a:lvl4pPr marL="4131126" indent="0">
              <a:buNone/>
              <a:defRPr sz="4800" b="1"/>
            </a:lvl4pPr>
            <a:lvl5pPr marL="5508169" indent="0">
              <a:buNone/>
              <a:defRPr sz="4800" b="1"/>
            </a:lvl5pPr>
            <a:lvl6pPr marL="6885211" indent="0">
              <a:buNone/>
              <a:defRPr sz="4800" b="1"/>
            </a:lvl6pPr>
            <a:lvl7pPr marL="8262253" indent="0">
              <a:buNone/>
              <a:defRPr sz="4800" b="1"/>
            </a:lvl7pPr>
            <a:lvl8pPr marL="9639295" indent="0">
              <a:buNone/>
              <a:defRPr sz="4800" b="1"/>
            </a:lvl8pPr>
            <a:lvl9pPr marL="11016338" indent="0">
              <a:buNone/>
              <a:defRPr sz="4800" b="1"/>
            </a:lvl9pPr>
          </a:lstStyle>
          <a:p>
            <a:pPr lvl="0"/>
            <a:r>
              <a:rPr lang="en-US"/>
              <a:t>Click to edit Master text styles</a:t>
            </a:r>
          </a:p>
        </p:txBody>
      </p:sp>
      <p:sp>
        <p:nvSpPr>
          <p:cNvPr id="6" name="Content Placeholder 5"/>
          <p:cNvSpPr>
            <a:spLocks noGrp="1"/>
          </p:cNvSpPr>
          <p:nvPr>
            <p:ph sz="quarter" idx="4"/>
          </p:nvPr>
        </p:nvSpPr>
        <p:spPr>
          <a:xfrm>
            <a:off x="26012145" y="13919201"/>
            <a:ext cx="22633940" cy="25288243"/>
          </a:xfrm>
        </p:spPr>
        <p:txBody>
          <a:bodyPr/>
          <a:lstStyle>
            <a:lvl1pPr>
              <a:defRPr sz="7200"/>
            </a:lvl1pPr>
            <a:lvl2pPr>
              <a:defRPr sz="6000"/>
            </a:lvl2pPr>
            <a:lvl3pPr>
              <a:defRPr sz="5399"/>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EC3944-EF81-D14B-A768-9DF175C86EC9}" type="datetimeFigureOut">
              <a:rPr lang="en-US" smtClean="0"/>
              <a:pPr/>
              <a:t>9/4/2024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BFCDC-7B54-AD4C-BA1E-1A066400D8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EC3944-EF81-D14B-A768-9DF175C86EC9}" type="datetimeFigureOut">
              <a:rPr lang="en-US" smtClean="0"/>
              <a:pPr/>
              <a:t>9/4/2024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BFCDC-7B54-AD4C-BA1E-1A066400D8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EC3944-EF81-D14B-A768-9DF175C86EC9}" type="datetimeFigureOut">
              <a:rPr lang="en-US" smtClean="0"/>
              <a:pPr/>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7BFCDC-7B54-AD4C-BA1E-1A066400D8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31" y="1747528"/>
            <a:ext cx="16846554" cy="7437121"/>
          </a:xfrm>
        </p:spPr>
        <p:txBody>
          <a:bodyPr anchor="b"/>
          <a:lstStyle>
            <a:lvl1pPr algn="l">
              <a:defRPr sz="6000" b="1"/>
            </a:lvl1pPr>
          </a:lstStyle>
          <a:p>
            <a:r>
              <a:rPr lang="en-US"/>
              <a:t>Click to edit Master title style</a:t>
            </a:r>
          </a:p>
        </p:txBody>
      </p:sp>
      <p:sp>
        <p:nvSpPr>
          <p:cNvPr id="3" name="Content Placeholder 2"/>
          <p:cNvSpPr>
            <a:spLocks noGrp="1"/>
          </p:cNvSpPr>
          <p:nvPr>
            <p:ph idx="1"/>
          </p:nvPr>
        </p:nvSpPr>
        <p:spPr>
          <a:xfrm>
            <a:off x="20020280" y="1747524"/>
            <a:ext cx="28625800" cy="37459923"/>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31" y="9184645"/>
            <a:ext cx="16846554" cy="30022803"/>
          </a:xfrm>
        </p:spPr>
        <p:txBody>
          <a:bodyPr/>
          <a:lstStyle>
            <a:lvl1pPr marL="0" indent="0">
              <a:buNone/>
              <a:defRPr sz="4200"/>
            </a:lvl1pPr>
            <a:lvl2pPr marL="1377042" indent="0">
              <a:buNone/>
              <a:defRPr sz="3600"/>
            </a:lvl2pPr>
            <a:lvl3pPr marL="2754084" indent="0">
              <a:buNone/>
              <a:defRPr sz="3000"/>
            </a:lvl3pPr>
            <a:lvl4pPr marL="4131126" indent="0">
              <a:buNone/>
              <a:defRPr sz="2700"/>
            </a:lvl4pPr>
            <a:lvl5pPr marL="5508169" indent="0">
              <a:buNone/>
              <a:defRPr sz="2700"/>
            </a:lvl5pPr>
            <a:lvl6pPr marL="6885211" indent="0">
              <a:buNone/>
              <a:defRPr sz="2700"/>
            </a:lvl6pPr>
            <a:lvl7pPr marL="8262253" indent="0">
              <a:buNone/>
              <a:defRPr sz="2700"/>
            </a:lvl7pPr>
            <a:lvl8pPr marL="9639295" indent="0">
              <a:buNone/>
              <a:defRPr sz="2700"/>
            </a:lvl8pPr>
            <a:lvl9pPr marL="11016338" indent="0">
              <a:buNone/>
              <a:defRPr sz="2700"/>
            </a:lvl9pPr>
          </a:lstStyle>
          <a:p>
            <a:pPr lvl="0"/>
            <a:r>
              <a:rPr lang="en-US"/>
              <a:t>Click to edit Master text styles</a:t>
            </a:r>
          </a:p>
        </p:txBody>
      </p:sp>
      <p:sp>
        <p:nvSpPr>
          <p:cNvPr id="5" name="Date Placeholder 4"/>
          <p:cNvSpPr>
            <a:spLocks noGrp="1"/>
          </p:cNvSpPr>
          <p:nvPr>
            <p:ph type="dt" sz="half" idx="10"/>
          </p:nvPr>
        </p:nvSpPr>
        <p:spPr/>
        <p:txBody>
          <a:bodyPr/>
          <a:lstStyle/>
          <a:p>
            <a:fld id="{39EC3944-EF81-D14B-A768-9DF175C86EC9}" type="datetimeFigureOut">
              <a:rPr lang="en-US" smtClean="0"/>
              <a:pPr/>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BFCDC-7B54-AD4C-BA1E-1A066400D8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4" y="30723847"/>
            <a:ext cx="30723840" cy="3627124"/>
          </a:xfrm>
        </p:spPr>
        <p:txBody>
          <a:bodyPr anchor="b"/>
          <a:lstStyle>
            <a:lvl1pPr algn="l">
              <a:defRPr sz="6000" b="1"/>
            </a:lvl1pPr>
          </a:lstStyle>
          <a:p>
            <a:r>
              <a:rPr lang="en-US"/>
              <a:t>Click to edit Master title style</a:t>
            </a:r>
          </a:p>
        </p:txBody>
      </p:sp>
      <p:sp>
        <p:nvSpPr>
          <p:cNvPr id="3" name="Picture Placeholder 2"/>
          <p:cNvSpPr>
            <a:spLocks noGrp="1"/>
          </p:cNvSpPr>
          <p:nvPr>
            <p:ph type="pic" idx="1"/>
          </p:nvPr>
        </p:nvSpPr>
        <p:spPr>
          <a:xfrm>
            <a:off x="10036814" y="3921763"/>
            <a:ext cx="30723840" cy="26334720"/>
          </a:xfrm>
        </p:spPr>
        <p:txBody>
          <a:bodyPr/>
          <a:lstStyle>
            <a:lvl1pPr marL="0" indent="0">
              <a:buNone/>
              <a:defRPr sz="9600"/>
            </a:lvl1pPr>
            <a:lvl2pPr marL="1377042" indent="0">
              <a:buNone/>
              <a:defRPr sz="8400"/>
            </a:lvl2pPr>
            <a:lvl3pPr marL="2754084" indent="0">
              <a:buNone/>
              <a:defRPr sz="7200"/>
            </a:lvl3pPr>
            <a:lvl4pPr marL="4131126" indent="0">
              <a:buNone/>
              <a:defRPr sz="6000"/>
            </a:lvl4pPr>
            <a:lvl5pPr marL="5508169" indent="0">
              <a:buNone/>
              <a:defRPr sz="6000"/>
            </a:lvl5pPr>
            <a:lvl6pPr marL="6885211" indent="0">
              <a:buNone/>
              <a:defRPr sz="6000"/>
            </a:lvl6pPr>
            <a:lvl7pPr marL="8262253" indent="0">
              <a:buNone/>
              <a:defRPr sz="6000"/>
            </a:lvl7pPr>
            <a:lvl8pPr marL="9639295" indent="0">
              <a:buNone/>
              <a:defRPr sz="6000"/>
            </a:lvl8pPr>
            <a:lvl9pPr marL="11016338" indent="0">
              <a:buNone/>
              <a:defRPr sz="6000"/>
            </a:lvl9pPr>
          </a:lstStyle>
          <a:p>
            <a:r>
              <a:rPr lang="en-US"/>
              <a:t>Click icon to add picture</a:t>
            </a:r>
          </a:p>
        </p:txBody>
      </p:sp>
      <p:sp>
        <p:nvSpPr>
          <p:cNvPr id="4" name="Text Placeholder 3"/>
          <p:cNvSpPr>
            <a:spLocks noGrp="1"/>
          </p:cNvSpPr>
          <p:nvPr>
            <p:ph type="body" sz="half" idx="2"/>
          </p:nvPr>
        </p:nvSpPr>
        <p:spPr>
          <a:xfrm>
            <a:off x="10036814" y="34350971"/>
            <a:ext cx="30723840" cy="5151116"/>
          </a:xfrm>
        </p:spPr>
        <p:txBody>
          <a:bodyPr/>
          <a:lstStyle>
            <a:lvl1pPr marL="0" indent="0">
              <a:buNone/>
              <a:defRPr sz="4200"/>
            </a:lvl1pPr>
            <a:lvl2pPr marL="1377042" indent="0">
              <a:buNone/>
              <a:defRPr sz="3600"/>
            </a:lvl2pPr>
            <a:lvl3pPr marL="2754084" indent="0">
              <a:buNone/>
              <a:defRPr sz="3000"/>
            </a:lvl3pPr>
            <a:lvl4pPr marL="4131126" indent="0">
              <a:buNone/>
              <a:defRPr sz="2700"/>
            </a:lvl4pPr>
            <a:lvl5pPr marL="5508169" indent="0">
              <a:buNone/>
              <a:defRPr sz="2700"/>
            </a:lvl5pPr>
            <a:lvl6pPr marL="6885211" indent="0">
              <a:buNone/>
              <a:defRPr sz="2700"/>
            </a:lvl6pPr>
            <a:lvl7pPr marL="8262253" indent="0">
              <a:buNone/>
              <a:defRPr sz="2700"/>
            </a:lvl7pPr>
            <a:lvl8pPr marL="9639295" indent="0">
              <a:buNone/>
              <a:defRPr sz="2700"/>
            </a:lvl8pPr>
            <a:lvl9pPr marL="11016338" indent="0">
              <a:buNone/>
              <a:defRPr sz="2700"/>
            </a:lvl9pPr>
          </a:lstStyle>
          <a:p>
            <a:pPr lvl="0"/>
            <a:r>
              <a:rPr lang="en-US"/>
              <a:t>Click to edit Master text styles</a:t>
            </a:r>
          </a:p>
        </p:txBody>
      </p:sp>
      <p:sp>
        <p:nvSpPr>
          <p:cNvPr id="5" name="Date Placeholder 4"/>
          <p:cNvSpPr>
            <a:spLocks noGrp="1"/>
          </p:cNvSpPr>
          <p:nvPr>
            <p:ph type="dt" sz="half" idx="10"/>
          </p:nvPr>
        </p:nvSpPr>
        <p:spPr/>
        <p:txBody>
          <a:bodyPr/>
          <a:lstStyle/>
          <a:p>
            <a:fld id="{39EC3944-EF81-D14B-A768-9DF175C86EC9}" type="datetimeFigureOut">
              <a:rPr lang="en-US" smtClean="0"/>
              <a:pPr/>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BFCDC-7B54-AD4C-BA1E-1A066400D8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1" y="1757683"/>
            <a:ext cx="46085760" cy="7315200"/>
          </a:xfrm>
          <a:prstGeom prst="rect">
            <a:avLst/>
          </a:prstGeom>
        </p:spPr>
        <p:txBody>
          <a:bodyPr vert="horz" lIns="275414" tIns="137707" rIns="275414" bIns="137707" rtlCol="0" anchor="ctr">
            <a:normAutofit/>
          </a:bodyPr>
          <a:lstStyle/>
          <a:p>
            <a:r>
              <a:rPr lang="en-US"/>
              <a:t>Click to edit Master title style</a:t>
            </a:r>
          </a:p>
        </p:txBody>
      </p:sp>
      <p:sp>
        <p:nvSpPr>
          <p:cNvPr id="3" name="Text Placeholder 2"/>
          <p:cNvSpPr>
            <a:spLocks noGrp="1"/>
          </p:cNvSpPr>
          <p:nvPr>
            <p:ph type="body" idx="1"/>
          </p:nvPr>
        </p:nvSpPr>
        <p:spPr>
          <a:xfrm>
            <a:off x="2560321" y="10241294"/>
            <a:ext cx="46085760" cy="28966164"/>
          </a:xfrm>
          <a:prstGeom prst="rect">
            <a:avLst/>
          </a:prstGeom>
        </p:spPr>
        <p:txBody>
          <a:bodyPr vert="horz" lIns="275414" tIns="137707" rIns="275414" bIns="1377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60320" y="40680645"/>
            <a:ext cx="11948160" cy="2336800"/>
          </a:xfrm>
          <a:prstGeom prst="rect">
            <a:avLst/>
          </a:prstGeom>
        </p:spPr>
        <p:txBody>
          <a:bodyPr vert="horz" lIns="275414" tIns="137707" rIns="275414" bIns="137707" rtlCol="0" anchor="ctr"/>
          <a:lstStyle>
            <a:lvl1pPr algn="l">
              <a:defRPr sz="3600">
                <a:solidFill>
                  <a:schemeClr val="tx1">
                    <a:tint val="75000"/>
                  </a:schemeClr>
                </a:solidFill>
              </a:defRPr>
            </a:lvl1pPr>
          </a:lstStyle>
          <a:p>
            <a:fld id="{39EC3944-EF81-D14B-A768-9DF175C86EC9}" type="datetimeFigureOut">
              <a:rPr lang="en-US" smtClean="0"/>
              <a:pPr/>
              <a:t>9/4/2024</a:t>
            </a:fld>
            <a:endParaRPr lang="en-US"/>
          </a:p>
        </p:txBody>
      </p:sp>
      <p:sp>
        <p:nvSpPr>
          <p:cNvPr id="5" name="Footer Placeholder 4"/>
          <p:cNvSpPr>
            <a:spLocks noGrp="1"/>
          </p:cNvSpPr>
          <p:nvPr>
            <p:ph type="ftr" sz="quarter" idx="3"/>
          </p:nvPr>
        </p:nvSpPr>
        <p:spPr>
          <a:xfrm>
            <a:off x="17495521" y="40680645"/>
            <a:ext cx="16215360" cy="2336800"/>
          </a:xfrm>
          <a:prstGeom prst="rect">
            <a:avLst/>
          </a:prstGeom>
        </p:spPr>
        <p:txBody>
          <a:bodyPr vert="horz" lIns="275414" tIns="137707" rIns="275414" bIns="137707"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40680645"/>
            <a:ext cx="11948160" cy="2336800"/>
          </a:xfrm>
          <a:prstGeom prst="rect">
            <a:avLst/>
          </a:prstGeom>
        </p:spPr>
        <p:txBody>
          <a:bodyPr vert="horz" lIns="275414" tIns="137707" rIns="275414" bIns="137707" rtlCol="0" anchor="ctr"/>
          <a:lstStyle>
            <a:lvl1pPr algn="r">
              <a:defRPr sz="3600">
                <a:solidFill>
                  <a:schemeClr val="tx1">
                    <a:tint val="75000"/>
                  </a:schemeClr>
                </a:solidFill>
              </a:defRPr>
            </a:lvl1pPr>
          </a:lstStyle>
          <a:p>
            <a:fld id="{FF7BFCDC-7B54-AD4C-BA1E-1A066400D8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377042" rtl="0" eaLnBrk="1" latinLnBrk="0" hangingPunct="1">
        <a:spcBef>
          <a:spcPct val="0"/>
        </a:spcBef>
        <a:buNone/>
        <a:defRPr sz="13200" kern="1200">
          <a:solidFill>
            <a:schemeClr val="tx1"/>
          </a:solidFill>
          <a:latin typeface="+mj-lt"/>
          <a:ea typeface="+mj-ea"/>
          <a:cs typeface="+mj-cs"/>
        </a:defRPr>
      </a:lvl1pPr>
    </p:titleStyle>
    <p:bodyStyle>
      <a:lvl1pPr marL="1032782" indent="-1032782" algn="l" defTabSz="1377042" rtl="0" eaLnBrk="1" latinLnBrk="0" hangingPunct="1">
        <a:spcBef>
          <a:spcPct val="20000"/>
        </a:spcBef>
        <a:buFont typeface="Arial"/>
        <a:buChar char="•"/>
        <a:defRPr sz="9600" kern="1200">
          <a:solidFill>
            <a:schemeClr val="tx1"/>
          </a:solidFill>
          <a:latin typeface="+mn-lt"/>
          <a:ea typeface="+mn-ea"/>
          <a:cs typeface="+mn-cs"/>
        </a:defRPr>
      </a:lvl1pPr>
      <a:lvl2pPr marL="2237694" indent="-860651" algn="l" defTabSz="1377042" rtl="0" eaLnBrk="1" latinLnBrk="0" hangingPunct="1">
        <a:spcBef>
          <a:spcPct val="20000"/>
        </a:spcBef>
        <a:buFont typeface="Arial"/>
        <a:buChar char="–"/>
        <a:defRPr sz="8400" kern="1200">
          <a:solidFill>
            <a:schemeClr val="tx1"/>
          </a:solidFill>
          <a:latin typeface="+mn-lt"/>
          <a:ea typeface="+mn-ea"/>
          <a:cs typeface="+mn-cs"/>
        </a:defRPr>
      </a:lvl2pPr>
      <a:lvl3pPr marL="3442605" indent="-688521" algn="l" defTabSz="1377042" rtl="0" eaLnBrk="1" latinLnBrk="0" hangingPunct="1">
        <a:spcBef>
          <a:spcPct val="20000"/>
        </a:spcBef>
        <a:buFont typeface="Arial"/>
        <a:buChar char="•"/>
        <a:defRPr sz="7200" kern="1200">
          <a:solidFill>
            <a:schemeClr val="tx1"/>
          </a:solidFill>
          <a:latin typeface="+mn-lt"/>
          <a:ea typeface="+mn-ea"/>
          <a:cs typeface="+mn-cs"/>
        </a:defRPr>
      </a:lvl3pPr>
      <a:lvl4pPr marL="4819648" indent="-688521" algn="l" defTabSz="1377042" rtl="0" eaLnBrk="1" latinLnBrk="0" hangingPunct="1">
        <a:spcBef>
          <a:spcPct val="20000"/>
        </a:spcBef>
        <a:buFont typeface="Arial"/>
        <a:buChar char="–"/>
        <a:defRPr sz="6000" kern="1200">
          <a:solidFill>
            <a:schemeClr val="tx1"/>
          </a:solidFill>
          <a:latin typeface="+mn-lt"/>
          <a:ea typeface="+mn-ea"/>
          <a:cs typeface="+mn-cs"/>
        </a:defRPr>
      </a:lvl4pPr>
      <a:lvl5pPr marL="6196690" indent="-688521" algn="l" defTabSz="1377042" rtl="0" eaLnBrk="1" latinLnBrk="0" hangingPunct="1">
        <a:spcBef>
          <a:spcPct val="20000"/>
        </a:spcBef>
        <a:buFont typeface="Arial"/>
        <a:buChar char="»"/>
        <a:defRPr sz="6000" kern="1200">
          <a:solidFill>
            <a:schemeClr val="tx1"/>
          </a:solidFill>
          <a:latin typeface="+mn-lt"/>
          <a:ea typeface="+mn-ea"/>
          <a:cs typeface="+mn-cs"/>
        </a:defRPr>
      </a:lvl5pPr>
      <a:lvl6pPr marL="7573732" indent="-688521" algn="l" defTabSz="1377042" rtl="0" eaLnBrk="1" latinLnBrk="0" hangingPunct="1">
        <a:spcBef>
          <a:spcPct val="20000"/>
        </a:spcBef>
        <a:buFont typeface="Arial"/>
        <a:buChar char="•"/>
        <a:defRPr sz="6000" kern="1200">
          <a:solidFill>
            <a:schemeClr val="tx1"/>
          </a:solidFill>
          <a:latin typeface="+mn-lt"/>
          <a:ea typeface="+mn-ea"/>
          <a:cs typeface="+mn-cs"/>
        </a:defRPr>
      </a:lvl6pPr>
      <a:lvl7pPr marL="8950774" indent="-688521" algn="l" defTabSz="1377042" rtl="0" eaLnBrk="1" latinLnBrk="0" hangingPunct="1">
        <a:spcBef>
          <a:spcPct val="20000"/>
        </a:spcBef>
        <a:buFont typeface="Arial"/>
        <a:buChar char="•"/>
        <a:defRPr sz="6000" kern="1200">
          <a:solidFill>
            <a:schemeClr val="tx1"/>
          </a:solidFill>
          <a:latin typeface="+mn-lt"/>
          <a:ea typeface="+mn-ea"/>
          <a:cs typeface="+mn-cs"/>
        </a:defRPr>
      </a:lvl7pPr>
      <a:lvl8pPr marL="10327816" indent="-688521" algn="l" defTabSz="1377042" rtl="0" eaLnBrk="1" latinLnBrk="0" hangingPunct="1">
        <a:spcBef>
          <a:spcPct val="20000"/>
        </a:spcBef>
        <a:buFont typeface="Arial"/>
        <a:buChar char="•"/>
        <a:defRPr sz="6000" kern="1200">
          <a:solidFill>
            <a:schemeClr val="tx1"/>
          </a:solidFill>
          <a:latin typeface="+mn-lt"/>
          <a:ea typeface="+mn-ea"/>
          <a:cs typeface="+mn-cs"/>
        </a:defRPr>
      </a:lvl8pPr>
      <a:lvl9pPr marL="11704859" indent="-688521" algn="l" defTabSz="1377042" rtl="0" eaLnBrk="1" latinLnBrk="0" hangingPunct="1">
        <a:spcBef>
          <a:spcPct val="20000"/>
        </a:spcBef>
        <a:buFont typeface="Arial"/>
        <a:buChar char="•"/>
        <a:defRPr sz="6000" kern="1200">
          <a:solidFill>
            <a:schemeClr val="tx1"/>
          </a:solidFill>
          <a:latin typeface="+mn-lt"/>
          <a:ea typeface="+mn-ea"/>
          <a:cs typeface="+mn-cs"/>
        </a:defRPr>
      </a:lvl9pPr>
    </p:bodyStyle>
    <p:otherStyle>
      <a:defPPr>
        <a:defRPr lang="en-US"/>
      </a:defPPr>
      <a:lvl1pPr marL="0" algn="l" defTabSz="1377042" rtl="0" eaLnBrk="1" latinLnBrk="0" hangingPunct="1">
        <a:defRPr sz="5399" kern="1200">
          <a:solidFill>
            <a:schemeClr val="tx1"/>
          </a:solidFill>
          <a:latin typeface="+mn-lt"/>
          <a:ea typeface="+mn-ea"/>
          <a:cs typeface="+mn-cs"/>
        </a:defRPr>
      </a:lvl1pPr>
      <a:lvl2pPr marL="1377042" algn="l" defTabSz="1377042" rtl="0" eaLnBrk="1" latinLnBrk="0" hangingPunct="1">
        <a:defRPr sz="5399" kern="1200">
          <a:solidFill>
            <a:schemeClr val="tx1"/>
          </a:solidFill>
          <a:latin typeface="+mn-lt"/>
          <a:ea typeface="+mn-ea"/>
          <a:cs typeface="+mn-cs"/>
        </a:defRPr>
      </a:lvl2pPr>
      <a:lvl3pPr marL="2754084" algn="l" defTabSz="1377042" rtl="0" eaLnBrk="1" latinLnBrk="0" hangingPunct="1">
        <a:defRPr sz="5399" kern="1200">
          <a:solidFill>
            <a:schemeClr val="tx1"/>
          </a:solidFill>
          <a:latin typeface="+mn-lt"/>
          <a:ea typeface="+mn-ea"/>
          <a:cs typeface="+mn-cs"/>
        </a:defRPr>
      </a:lvl3pPr>
      <a:lvl4pPr marL="4131126" algn="l" defTabSz="1377042" rtl="0" eaLnBrk="1" latinLnBrk="0" hangingPunct="1">
        <a:defRPr sz="5399" kern="1200">
          <a:solidFill>
            <a:schemeClr val="tx1"/>
          </a:solidFill>
          <a:latin typeface="+mn-lt"/>
          <a:ea typeface="+mn-ea"/>
          <a:cs typeface="+mn-cs"/>
        </a:defRPr>
      </a:lvl4pPr>
      <a:lvl5pPr marL="5508169" algn="l" defTabSz="1377042" rtl="0" eaLnBrk="1" latinLnBrk="0" hangingPunct="1">
        <a:defRPr sz="5399" kern="1200">
          <a:solidFill>
            <a:schemeClr val="tx1"/>
          </a:solidFill>
          <a:latin typeface="+mn-lt"/>
          <a:ea typeface="+mn-ea"/>
          <a:cs typeface="+mn-cs"/>
        </a:defRPr>
      </a:lvl5pPr>
      <a:lvl6pPr marL="6885211" algn="l" defTabSz="1377042" rtl="0" eaLnBrk="1" latinLnBrk="0" hangingPunct="1">
        <a:defRPr sz="5399" kern="1200">
          <a:solidFill>
            <a:schemeClr val="tx1"/>
          </a:solidFill>
          <a:latin typeface="+mn-lt"/>
          <a:ea typeface="+mn-ea"/>
          <a:cs typeface="+mn-cs"/>
        </a:defRPr>
      </a:lvl6pPr>
      <a:lvl7pPr marL="8262253" algn="l" defTabSz="1377042" rtl="0" eaLnBrk="1" latinLnBrk="0" hangingPunct="1">
        <a:defRPr sz="5399" kern="1200">
          <a:solidFill>
            <a:schemeClr val="tx1"/>
          </a:solidFill>
          <a:latin typeface="+mn-lt"/>
          <a:ea typeface="+mn-ea"/>
          <a:cs typeface="+mn-cs"/>
        </a:defRPr>
      </a:lvl7pPr>
      <a:lvl8pPr marL="9639295" algn="l" defTabSz="1377042" rtl="0" eaLnBrk="1" latinLnBrk="0" hangingPunct="1">
        <a:defRPr sz="5399" kern="1200">
          <a:solidFill>
            <a:schemeClr val="tx1"/>
          </a:solidFill>
          <a:latin typeface="+mn-lt"/>
          <a:ea typeface="+mn-ea"/>
          <a:cs typeface="+mn-cs"/>
        </a:defRPr>
      </a:lvl8pPr>
      <a:lvl9pPr marL="11016338" algn="l" defTabSz="1377042" rtl="0" eaLnBrk="1" latinLnBrk="0" hangingPunct="1">
        <a:defRPr sz="5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jpe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jpeg"/><Relationship Id="rId28" Type="http://schemas.openxmlformats.org/officeDocument/2006/relationships/image" Target="../media/image26.jpe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descr="photo.png">
            <a:extLst>
              <a:ext uri="{FF2B5EF4-FFF2-40B4-BE49-F238E27FC236}">
                <a16:creationId xmlns:a16="http://schemas.microsoft.com/office/drawing/2014/main" id="{73DDE4BB-7AA1-CB4D-B855-F8B7E8AB2CBE}"/>
              </a:ext>
            </a:extLst>
          </p:cNvPr>
          <p:cNvPicPr>
            <a:picLocks noChangeAspect="1"/>
          </p:cNvPicPr>
          <p:nvPr/>
        </p:nvPicPr>
        <p:blipFill>
          <a:blip r:embed="rId3"/>
          <a:srcRect/>
          <a:stretch>
            <a:fillRect/>
          </a:stretch>
        </p:blipFill>
        <p:spPr bwMode="auto">
          <a:xfrm>
            <a:off x="236727" y="20450"/>
            <a:ext cx="3184237" cy="3200400"/>
          </a:xfrm>
          <a:prstGeom prst="rect">
            <a:avLst/>
          </a:prstGeom>
          <a:noFill/>
          <a:ln w="9525">
            <a:noFill/>
            <a:miter lim="800000"/>
            <a:headEnd/>
            <a:tailEnd/>
          </a:ln>
        </p:spPr>
      </p:pic>
      <p:sp>
        <p:nvSpPr>
          <p:cNvPr id="5" name="Rectangle 4">
            <a:extLst>
              <a:ext uri="{FF2B5EF4-FFF2-40B4-BE49-F238E27FC236}">
                <a16:creationId xmlns:a16="http://schemas.microsoft.com/office/drawing/2014/main" id="{22EA1391-E825-5942-91F3-A3197DE77247}"/>
              </a:ext>
            </a:extLst>
          </p:cNvPr>
          <p:cNvSpPr/>
          <p:nvPr/>
        </p:nvSpPr>
        <p:spPr>
          <a:xfrm>
            <a:off x="8778993" y="93259"/>
            <a:ext cx="33648414" cy="3046988"/>
          </a:xfrm>
          <a:prstGeom prst="rect">
            <a:avLst/>
          </a:prstGeom>
        </p:spPr>
        <p:txBody>
          <a:bodyPr wrap="square">
            <a:spAutoFit/>
          </a:bodyPr>
          <a:lstStyle/>
          <a:p>
            <a:pPr algn="ctr"/>
            <a:r>
              <a:rPr lang="en-US" sz="7800" b="1">
                <a:ea typeface="DengXian" panose="02010600030101010101" pitchFamily="2" charset="-122"/>
              </a:rPr>
              <a:t>GPM Ground Validation at 10+ Years</a:t>
            </a:r>
          </a:p>
          <a:p>
            <a:pPr algn="ctr"/>
            <a:r>
              <a:rPr lang="en-US" sz="3800"/>
              <a:t>David B. Wolff</a:t>
            </a:r>
            <a:r>
              <a:rPr lang="en-US" sz="3800" baseline="30000"/>
              <a:t>1</a:t>
            </a:r>
            <a:r>
              <a:rPr lang="en-US" sz="3800"/>
              <a:t>, </a:t>
            </a:r>
            <a:r>
              <a:rPr lang="en-US" sz="3800" err="1"/>
              <a:t>Charanjit</a:t>
            </a:r>
            <a:r>
              <a:rPr lang="en-US" sz="3800"/>
              <a:t> Pabla</a:t>
            </a:r>
            <a:r>
              <a:rPr lang="en-US" sz="3800" baseline="30000"/>
              <a:t>1,2</a:t>
            </a:r>
            <a:r>
              <a:rPr lang="en-US" sz="3800"/>
              <a:t>, Jason Pippitt</a:t>
            </a:r>
            <a:r>
              <a:rPr lang="en-US" sz="3800" baseline="30000"/>
              <a:t>2,3</a:t>
            </a:r>
            <a:r>
              <a:rPr lang="en-US" sz="3800"/>
              <a:t>, </a:t>
            </a:r>
            <a:r>
              <a:rPr lang="en-US" sz="3800" err="1"/>
              <a:t>Jianxin</a:t>
            </a:r>
            <a:r>
              <a:rPr lang="en-US" sz="3800"/>
              <a:t> Wang</a:t>
            </a:r>
            <a:r>
              <a:rPr lang="en-US" sz="3800" baseline="30000"/>
              <a:t>2,3</a:t>
            </a:r>
            <a:r>
              <a:rPr lang="en-US" sz="3800"/>
              <a:t>, Alexey Chibisov</a:t>
            </a:r>
            <a:r>
              <a:rPr lang="en-US" sz="3800" baseline="30000"/>
              <a:t>1,5</a:t>
            </a:r>
            <a:r>
              <a:rPr lang="en-US" sz="3800"/>
              <a:t>,  Mick Boulanger</a:t>
            </a:r>
            <a:r>
              <a:rPr lang="en-US" sz="3800" baseline="30000"/>
              <a:t>1,2</a:t>
            </a:r>
            <a:r>
              <a:rPr lang="en-US" sz="3800"/>
              <a:t>, Ali Tokay</a:t>
            </a:r>
            <a:r>
              <a:rPr lang="en-US" sz="3800" baseline="30000"/>
              <a:t>3,4</a:t>
            </a:r>
          </a:p>
          <a:p>
            <a:pPr algn="ctr"/>
            <a:r>
              <a:rPr lang="en-US" sz="3800" baseline="30000"/>
              <a:t>1</a:t>
            </a:r>
            <a:r>
              <a:rPr lang="en-US" sz="3800"/>
              <a:t>NASA Wallops Flight Facility, Wallops Island, VA, USA; </a:t>
            </a:r>
            <a:r>
              <a:rPr lang="en-US" sz="3800" baseline="30000"/>
              <a:t>2</a:t>
            </a:r>
            <a:r>
              <a:rPr lang="en-US" sz="3800"/>
              <a:t>Science Systems and Applications, Inc., Lanham, MD, USA</a:t>
            </a:r>
          </a:p>
          <a:p>
            <a:pPr algn="ctr"/>
            <a:r>
              <a:rPr lang="en-US" sz="3800" baseline="30000"/>
              <a:t>3</a:t>
            </a:r>
            <a:r>
              <a:rPr lang="en-US" sz="3800"/>
              <a:t>NASA Goddard Space Flight Center, Greenbelt, MD, USA; </a:t>
            </a:r>
            <a:r>
              <a:rPr lang="en-US" sz="3800" baseline="30000"/>
              <a:t>4</a:t>
            </a:r>
            <a:r>
              <a:rPr lang="en-US" sz="3800"/>
              <a:t>University of Maryland Baltimore County, Baltimore, USA; </a:t>
            </a:r>
            <a:r>
              <a:rPr lang="en-US" sz="3800" baseline="30000"/>
              <a:t>5</a:t>
            </a:r>
            <a:r>
              <a:rPr lang="en-US" sz="3800"/>
              <a:t>McCallie Associates Inc., Bellevue, NE, USA</a:t>
            </a:r>
            <a:endParaRPr lang="en-US" sz="3800" b="1"/>
          </a:p>
        </p:txBody>
      </p:sp>
      <p:cxnSp>
        <p:nvCxnSpPr>
          <p:cNvPr id="6" name="Straight Connector 5">
            <a:extLst>
              <a:ext uri="{FF2B5EF4-FFF2-40B4-BE49-F238E27FC236}">
                <a16:creationId xmlns:a16="http://schemas.microsoft.com/office/drawing/2014/main" id="{77D6A400-6616-1CB7-96B6-10CDFF0E9EBF}"/>
              </a:ext>
            </a:extLst>
          </p:cNvPr>
          <p:cNvCxnSpPr/>
          <p:nvPr/>
        </p:nvCxnSpPr>
        <p:spPr>
          <a:xfrm>
            <a:off x="0" y="3155041"/>
            <a:ext cx="51206400"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CE4441FF-489B-2795-53A6-E2DFBCB4808F}"/>
              </a:ext>
            </a:extLst>
          </p:cNvPr>
          <p:cNvSpPr txBox="1"/>
          <p:nvPr/>
        </p:nvSpPr>
        <p:spPr>
          <a:xfrm>
            <a:off x="35123863" y="3399577"/>
            <a:ext cx="16073911" cy="1831271"/>
          </a:xfrm>
          <a:prstGeom prst="rect">
            <a:avLst/>
          </a:prstGeom>
          <a:noFill/>
          <a:ln w="12700" cap="flat" cmpd="sng" algn="ctr">
            <a:noFill/>
            <a:prstDash val="solid"/>
            <a:round/>
            <a:headEnd type="none" w="med" len="med"/>
            <a:tailEnd type="none" w="med" len="med"/>
          </a:ln>
        </p:spPr>
        <p:txBody>
          <a:bodyPr wrap="square" lIns="106680" tIns="53340" rIns="106680" bIns="53340" anchor="t">
            <a:spAutoFit/>
          </a:bodyPr>
          <a:lstStyle/>
          <a:p>
            <a:pPr algn="ctr"/>
            <a:r>
              <a:rPr lang="en-US" sz="5600"/>
              <a:t>Python System for Integrating Multiplatform Data to Build the Atmospheric Column (</a:t>
            </a:r>
            <a:r>
              <a:rPr lang="en-US" sz="5600" err="1"/>
              <a:t>pySIMBA</a:t>
            </a:r>
            <a:r>
              <a:rPr lang="en-US" sz="5600"/>
              <a:t>)</a:t>
            </a:r>
            <a:endParaRPr lang="en-US" sz="5600">
              <a:solidFill>
                <a:srgbClr val="FF0000"/>
              </a:solidFill>
            </a:endParaRPr>
          </a:p>
        </p:txBody>
      </p:sp>
      <p:sp>
        <p:nvSpPr>
          <p:cNvPr id="48" name="TextBox 47">
            <a:extLst>
              <a:ext uri="{FF2B5EF4-FFF2-40B4-BE49-F238E27FC236}">
                <a16:creationId xmlns:a16="http://schemas.microsoft.com/office/drawing/2014/main" id="{CF252468-0E23-3133-9CFE-B8CFBDA070C1}"/>
              </a:ext>
            </a:extLst>
          </p:cNvPr>
          <p:cNvSpPr txBox="1"/>
          <p:nvPr/>
        </p:nvSpPr>
        <p:spPr>
          <a:xfrm>
            <a:off x="19788314" y="21446000"/>
            <a:ext cx="15133934" cy="1107996"/>
          </a:xfrm>
          <a:prstGeom prst="rect">
            <a:avLst/>
          </a:prstGeom>
          <a:noFill/>
          <a:ln>
            <a:noFill/>
          </a:ln>
        </p:spPr>
        <p:txBody>
          <a:bodyPr wrap="square" rtlCol="0">
            <a:spAutoFit/>
          </a:bodyPr>
          <a:lstStyle/>
          <a:p>
            <a:pPr algn="ctr"/>
            <a:r>
              <a:rPr lang="en-US" sz="6600"/>
              <a:t>Radar Processing with </a:t>
            </a:r>
            <a:r>
              <a:rPr lang="en-US" sz="6600" err="1"/>
              <a:t>GVradar</a:t>
            </a:r>
            <a:endParaRPr lang="en-US" sz="6600"/>
          </a:p>
        </p:txBody>
      </p:sp>
      <p:sp>
        <p:nvSpPr>
          <p:cNvPr id="56" name="TextBox 55">
            <a:extLst>
              <a:ext uri="{FF2B5EF4-FFF2-40B4-BE49-F238E27FC236}">
                <a16:creationId xmlns:a16="http://schemas.microsoft.com/office/drawing/2014/main" id="{4EB33AFC-B81C-54FC-971C-24095A1973C5}"/>
              </a:ext>
            </a:extLst>
          </p:cNvPr>
          <p:cNvSpPr txBox="1"/>
          <p:nvPr/>
        </p:nvSpPr>
        <p:spPr>
          <a:xfrm>
            <a:off x="19756882" y="41034021"/>
            <a:ext cx="21057263" cy="2708434"/>
          </a:xfrm>
          <a:prstGeom prst="rect">
            <a:avLst/>
          </a:prstGeom>
          <a:noFill/>
          <a:ln w="12700" cap="flat" cmpd="sng" algn="ctr">
            <a:solidFill>
              <a:schemeClr val="tx1"/>
            </a:solidFill>
            <a:prstDash val="solid"/>
            <a:round/>
            <a:headEnd type="none" w="med" len="med"/>
            <a:tailEnd type="none" w="med" len="med"/>
          </a:ln>
        </p:spPr>
        <p:txBody>
          <a:bodyPr wrap="square" rtlCol="0">
            <a:spAutoFit/>
          </a:bodyPr>
          <a:lstStyle/>
          <a:p>
            <a:pPr algn="ctr"/>
            <a:r>
              <a:rPr lang="en-US" sz="6600">
                <a:latin typeface="Times New Roman"/>
                <a:cs typeface="Times New Roman"/>
              </a:rPr>
              <a:t>Acknowledgements</a:t>
            </a:r>
            <a:endParaRPr lang="en-US" sz="6600">
              <a:solidFill>
                <a:srgbClr val="FF0000"/>
              </a:solidFill>
              <a:latin typeface="Times New Roman"/>
              <a:cs typeface="Times New Roman"/>
            </a:endParaRPr>
          </a:p>
          <a:p>
            <a:pPr algn="just"/>
            <a:r>
              <a:rPr lang="en-US" sz="2800"/>
              <a:t>We would like to thank the GPM Wallops Precipitation Research Facility engineers (Mike Watson and Edward Hickman) and technician staff for installing, calibrating, and maintaining ground precipitation platforms. This research is funded by Dr. George Huffman (NASA GPM Project Scientist).</a:t>
            </a:r>
          </a:p>
          <a:p>
            <a:pPr algn="just"/>
            <a:endParaRPr lang="en-US" sz="1600"/>
          </a:p>
        </p:txBody>
      </p:sp>
      <p:sp>
        <p:nvSpPr>
          <p:cNvPr id="39" name="TextBox 38">
            <a:extLst>
              <a:ext uri="{FF2B5EF4-FFF2-40B4-BE49-F238E27FC236}">
                <a16:creationId xmlns:a16="http://schemas.microsoft.com/office/drawing/2014/main" id="{116E9F03-7CD8-5CF5-17AA-38D37E46F97C}"/>
              </a:ext>
            </a:extLst>
          </p:cNvPr>
          <p:cNvSpPr txBox="1"/>
          <p:nvPr/>
        </p:nvSpPr>
        <p:spPr>
          <a:xfrm>
            <a:off x="-2844801" y="6698665"/>
            <a:ext cx="184731" cy="451342"/>
          </a:xfrm>
          <a:prstGeom prst="rect">
            <a:avLst/>
          </a:prstGeom>
          <a:noFill/>
          <a:ln w="12700" cap="flat" cmpd="sng" algn="ctr">
            <a:solidFill>
              <a:schemeClr val="tx1"/>
            </a:solidFill>
            <a:prstDash val="solid"/>
            <a:round/>
            <a:headEnd type="none" w="med" len="med"/>
            <a:tailEnd type="none" w="med" len="med"/>
          </a:ln>
        </p:spPr>
        <p:txBody>
          <a:bodyPr wrap="none" rtlCol="0">
            <a:spAutoFit/>
          </a:bodyPr>
          <a:lstStyle/>
          <a:p>
            <a:endParaRPr lang="en-US" sz="2333">
              <a:latin typeface="Times New Roman"/>
              <a:cs typeface="Times New Roman"/>
            </a:endParaRPr>
          </a:p>
        </p:txBody>
      </p:sp>
      <p:sp>
        <p:nvSpPr>
          <p:cNvPr id="49" name="Rectangle 48">
            <a:extLst>
              <a:ext uri="{FF2B5EF4-FFF2-40B4-BE49-F238E27FC236}">
                <a16:creationId xmlns:a16="http://schemas.microsoft.com/office/drawing/2014/main" id="{A74636FD-C23F-2F5D-A827-1E8D94FE5B28}"/>
              </a:ext>
            </a:extLst>
          </p:cNvPr>
          <p:cNvSpPr/>
          <p:nvPr/>
        </p:nvSpPr>
        <p:spPr>
          <a:xfrm>
            <a:off x="19775834" y="21447191"/>
            <a:ext cx="15008436" cy="1930003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799"/>
          </a:p>
        </p:txBody>
      </p:sp>
      <p:sp>
        <p:nvSpPr>
          <p:cNvPr id="65" name="TextBox 64">
            <a:extLst>
              <a:ext uri="{FF2B5EF4-FFF2-40B4-BE49-F238E27FC236}">
                <a16:creationId xmlns:a16="http://schemas.microsoft.com/office/drawing/2014/main" id="{99ABCE83-1FE9-2A2B-9199-F6646B014DE6}"/>
              </a:ext>
            </a:extLst>
          </p:cNvPr>
          <p:cNvSpPr txBox="1"/>
          <p:nvPr/>
        </p:nvSpPr>
        <p:spPr>
          <a:xfrm>
            <a:off x="41634806" y="41562273"/>
            <a:ext cx="5600699" cy="1600631"/>
          </a:xfrm>
          <a:prstGeom prst="rect">
            <a:avLst/>
          </a:prstGeom>
          <a:noFill/>
          <a:ln w="12700" cap="flat" cmpd="sng" algn="ctr">
            <a:noFill/>
            <a:prstDash val="solid"/>
            <a:round/>
            <a:headEnd type="none" w="med" len="med"/>
            <a:tailEnd type="none" w="med" len="med"/>
          </a:ln>
        </p:spPr>
        <p:txBody>
          <a:bodyPr wrap="square" rtlCol="0">
            <a:spAutoFit/>
          </a:bodyPr>
          <a:lstStyle/>
          <a:p>
            <a:pPr algn="ctr"/>
            <a:r>
              <a:rPr lang="en-US" sz="3267" b="1"/>
              <a:t>GPM-GV Python  packages can be found on Git Hub:  https://</a:t>
            </a:r>
            <a:r>
              <a:rPr lang="en-US" sz="3267" b="1" err="1"/>
              <a:t>github.com</a:t>
            </a:r>
            <a:r>
              <a:rPr lang="en-US" sz="3267" b="1"/>
              <a:t>/GPM-GV/</a:t>
            </a:r>
            <a:endParaRPr lang="en-US" sz="2333" b="1">
              <a:latin typeface="Times New Roman"/>
              <a:cs typeface="Times New Roman"/>
            </a:endParaRPr>
          </a:p>
        </p:txBody>
      </p:sp>
      <p:sp>
        <p:nvSpPr>
          <p:cNvPr id="62" name="Rectangle 61">
            <a:extLst>
              <a:ext uri="{FF2B5EF4-FFF2-40B4-BE49-F238E27FC236}">
                <a16:creationId xmlns:a16="http://schemas.microsoft.com/office/drawing/2014/main" id="{CAC84948-3A65-D7B9-EBA8-5C35EA0C49F2}"/>
              </a:ext>
            </a:extLst>
          </p:cNvPr>
          <p:cNvSpPr/>
          <p:nvPr/>
        </p:nvSpPr>
        <p:spPr>
          <a:xfrm>
            <a:off x="35147585" y="3431177"/>
            <a:ext cx="15816814" cy="1774338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799"/>
          </a:p>
        </p:txBody>
      </p:sp>
      <p:sp>
        <p:nvSpPr>
          <p:cNvPr id="67" name="Rectangle 66">
            <a:extLst>
              <a:ext uri="{FF2B5EF4-FFF2-40B4-BE49-F238E27FC236}">
                <a16:creationId xmlns:a16="http://schemas.microsoft.com/office/drawing/2014/main" id="{2E169AB1-9D68-87E8-0E30-5EFEE4095304}"/>
              </a:ext>
            </a:extLst>
          </p:cNvPr>
          <p:cNvSpPr/>
          <p:nvPr/>
        </p:nvSpPr>
        <p:spPr>
          <a:xfrm>
            <a:off x="41022117" y="41062915"/>
            <a:ext cx="9814560" cy="265176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799"/>
          </a:p>
        </p:txBody>
      </p:sp>
      <p:pic>
        <p:nvPicPr>
          <p:cNvPr id="69" name="Picture 68">
            <a:extLst>
              <a:ext uri="{FF2B5EF4-FFF2-40B4-BE49-F238E27FC236}">
                <a16:creationId xmlns:a16="http://schemas.microsoft.com/office/drawing/2014/main" id="{3DC8F77D-F0EA-7993-3656-2D94212DE846}"/>
              </a:ext>
            </a:extLst>
          </p:cNvPr>
          <p:cNvPicPr>
            <a:picLocks noChangeAspect="1"/>
          </p:cNvPicPr>
          <p:nvPr/>
        </p:nvPicPr>
        <p:blipFill>
          <a:blip r:embed="rId4"/>
          <a:srcRect/>
          <a:stretch/>
        </p:blipFill>
        <p:spPr>
          <a:xfrm>
            <a:off x="47791181" y="41314184"/>
            <a:ext cx="2091970" cy="2140062"/>
          </a:xfrm>
          <a:prstGeom prst="rect">
            <a:avLst/>
          </a:prstGeom>
        </p:spPr>
      </p:pic>
      <p:sp>
        <p:nvSpPr>
          <p:cNvPr id="36" name="Rectangle 35">
            <a:extLst>
              <a:ext uri="{FF2B5EF4-FFF2-40B4-BE49-F238E27FC236}">
                <a16:creationId xmlns:a16="http://schemas.microsoft.com/office/drawing/2014/main" id="{8EAE9293-6854-DA05-4BBB-C4D4770FAF0A}"/>
              </a:ext>
            </a:extLst>
          </p:cNvPr>
          <p:cNvSpPr/>
          <p:nvPr/>
        </p:nvSpPr>
        <p:spPr>
          <a:xfrm>
            <a:off x="19775834" y="3413753"/>
            <a:ext cx="15008436" cy="177800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799"/>
          </a:p>
        </p:txBody>
      </p:sp>
      <p:sp>
        <p:nvSpPr>
          <p:cNvPr id="42" name="TextBox 41">
            <a:extLst>
              <a:ext uri="{FF2B5EF4-FFF2-40B4-BE49-F238E27FC236}">
                <a16:creationId xmlns:a16="http://schemas.microsoft.com/office/drawing/2014/main" id="{05483BDD-9AEE-C33F-85F9-68F5E889C733}"/>
              </a:ext>
            </a:extLst>
          </p:cNvPr>
          <p:cNvSpPr txBox="1"/>
          <p:nvPr/>
        </p:nvSpPr>
        <p:spPr>
          <a:xfrm>
            <a:off x="19827114" y="3426431"/>
            <a:ext cx="14906357" cy="1107996"/>
          </a:xfrm>
          <a:prstGeom prst="rect">
            <a:avLst/>
          </a:prstGeom>
          <a:noFill/>
          <a:ln>
            <a:noFill/>
          </a:ln>
        </p:spPr>
        <p:txBody>
          <a:bodyPr wrap="square" rtlCol="0">
            <a:spAutoFit/>
          </a:bodyPr>
          <a:lstStyle/>
          <a:p>
            <a:pPr algn="ctr"/>
            <a:r>
              <a:rPr lang="en-US" sz="6600"/>
              <a:t>IMERG Comparisons</a:t>
            </a:r>
          </a:p>
        </p:txBody>
      </p:sp>
      <p:pic>
        <p:nvPicPr>
          <p:cNvPr id="44" name="Picture 43">
            <a:extLst>
              <a:ext uri="{FF2B5EF4-FFF2-40B4-BE49-F238E27FC236}">
                <a16:creationId xmlns:a16="http://schemas.microsoft.com/office/drawing/2014/main" id="{81CEDDC4-333A-7E04-0FFB-6E1CE1832A17}"/>
              </a:ext>
            </a:extLst>
          </p:cNvPr>
          <p:cNvPicPr>
            <a:picLocks noChangeAspect="1"/>
          </p:cNvPicPr>
          <p:nvPr/>
        </p:nvPicPr>
        <p:blipFill>
          <a:blip r:embed="rId5"/>
          <a:stretch>
            <a:fillRect/>
          </a:stretch>
        </p:blipFill>
        <p:spPr>
          <a:xfrm>
            <a:off x="19825748" y="32420403"/>
            <a:ext cx="14877988" cy="6424388"/>
          </a:xfrm>
          <a:prstGeom prst="rect">
            <a:avLst/>
          </a:prstGeom>
        </p:spPr>
      </p:pic>
      <p:sp>
        <p:nvSpPr>
          <p:cNvPr id="54" name="TextBox 53">
            <a:extLst>
              <a:ext uri="{FF2B5EF4-FFF2-40B4-BE49-F238E27FC236}">
                <a16:creationId xmlns:a16="http://schemas.microsoft.com/office/drawing/2014/main" id="{84A409F1-2C36-8284-8296-D0353517ED39}"/>
              </a:ext>
            </a:extLst>
          </p:cNvPr>
          <p:cNvSpPr txBox="1"/>
          <p:nvPr/>
        </p:nvSpPr>
        <p:spPr>
          <a:xfrm>
            <a:off x="19847402" y="31488039"/>
            <a:ext cx="14865299" cy="1107996"/>
          </a:xfrm>
          <a:prstGeom prst="rect">
            <a:avLst/>
          </a:prstGeom>
          <a:noFill/>
          <a:ln>
            <a:noFill/>
          </a:ln>
        </p:spPr>
        <p:txBody>
          <a:bodyPr wrap="square" rtlCol="0">
            <a:spAutoFit/>
          </a:bodyPr>
          <a:lstStyle/>
          <a:p>
            <a:pPr algn="ctr"/>
            <a:r>
              <a:rPr lang="en-US" sz="6600"/>
              <a:t>Hurricane Beryl</a:t>
            </a:r>
          </a:p>
        </p:txBody>
      </p:sp>
      <p:sp>
        <p:nvSpPr>
          <p:cNvPr id="64" name="TextBox 63">
            <a:extLst>
              <a:ext uri="{FF2B5EF4-FFF2-40B4-BE49-F238E27FC236}">
                <a16:creationId xmlns:a16="http://schemas.microsoft.com/office/drawing/2014/main" id="{B4C815B4-98EE-8123-E6BB-29B7D7F3C72F}"/>
              </a:ext>
            </a:extLst>
          </p:cNvPr>
          <p:cNvSpPr txBox="1"/>
          <p:nvPr/>
        </p:nvSpPr>
        <p:spPr>
          <a:xfrm>
            <a:off x="20021690" y="39167554"/>
            <a:ext cx="14476148" cy="1384995"/>
          </a:xfrm>
          <a:prstGeom prst="rect">
            <a:avLst/>
          </a:prstGeom>
          <a:noFill/>
        </p:spPr>
        <p:txBody>
          <a:bodyPr wrap="square" rtlCol="0">
            <a:spAutoFit/>
          </a:bodyPr>
          <a:lstStyle/>
          <a:p>
            <a:pPr algn="just"/>
            <a:r>
              <a:rPr lang="en-US" sz="2800"/>
              <a:t>Precipitation products generated include HIDRO Rain Rate (RC), Pol ZR Rain Rate (RP), Hydrometeor Identification (FH), Ice and Liquid mass (MI, MW), mass weighted mean diameter (Dm), and normalized intercept parameter (</a:t>
            </a:r>
            <a:r>
              <a:rPr lang="en-US" sz="2800" err="1"/>
              <a:t>Nw</a:t>
            </a:r>
            <a:r>
              <a:rPr lang="en-US" sz="2800"/>
              <a:t>).</a:t>
            </a:r>
          </a:p>
        </p:txBody>
      </p:sp>
      <p:sp>
        <p:nvSpPr>
          <p:cNvPr id="68" name="TextBox 67">
            <a:extLst>
              <a:ext uri="{FF2B5EF4-FFF2-40B4-BE49-F238E27FC236}">
                <a16:creationId xmlns:a16="http://schemas.microsoft.com/office/drawing/2014/main" id="{F38F9EDB-0CBD-45CE-EE98-FF78EA93901C}"/>
              </a:ext>
            </a:extLst>
          </p:cNvPr>
          <p:cNvSpPr txBox="1"/>
          <p:nvPr/>
        </p:nvSpPr>
        <p:spPr>
          <a:xfrm>
            <a:off x="19827115" y="22682195"/>
            <a:ext cx="14865299" cy="738664"/>
          </a:xfrm>
          <a:prstGeom prst="rect">
            <a:avLst/>
          </a:prstGeom>
          <a:noFill/>
        </p:spPr>
        <p:txBody>
          <a:bodyPr wrap="square" rtlCol="0">
            <a:spAutoFit/>
          </a:bodyPr>
          <a:lstStyle/>
          <a:p>
            <a:pPr algn="ctr"/>
            <a:r>
              <a:rPr lang="en-US" sz="4200"/>
              <a:t>REAL-TIME APPLICATION</a:t>
            </a:r>
          </a:p>
        </p:txBody>
      </p:sp>
      <p:sp>
        <p:nvSpPr>
          <p:cNvPr id="70" name="TextBox 69">
            <a:extLst>
              <a:ext uri="{FF2B5EF4-FFF2-40B4-BE49-F238E27FC236}">
                <a16:creationId xmlns:a16="http://schemas.microsoft.com/office/drawing/2014/main" id="{D419533B-10FE-699E-B370-D735F841C1A6}"/>
              </a:ext>
            </a:extLst>
          </p:cNvPr>
          <p:cNvSpPr txBox="1"/>
          <p:nvPr/>
        </p:nvSpPr>
        <p:spPr>
          <a:xfrm>
            <a:off x="25443701" y="23515682"/>
            <a:ext cx="3958901" cy="2246769"/>
          </a:xfrm>
          <a:prstGeom prst="rect">
            <a:avLst/>
          </a:prstGeom>
          <a:noFill/>
        </p:spPr>
        <p:txBody>
          <a:bodyPr wrap="square" rtlCol="0">
            <a:spAutoFit/>
          </a:bodyPr>
          <a:lstStyle/>
          <a:p>
            <a:pPr algn="ctr"/>
            <a:r>
              <a:rPr lang="en-US" sz="2800" err="1"/>
              <a:t>GVradar</a:t>
            </a:r>
            <a:r>
              <a:rPr lang="en-US" sz="2800"/>
              <a:t> retrieves RAP model sounding data, allowing QC and products to be generated in near real-time. </a:t>
            </a:r>
          </a:p>
        </p:txBody>
      </p:sp>
      <p:pic>
        <p:nvPicPr>
          <p:cNvPr id="75" name="Picture 74">
            <a:extLst>
              <a:ext uri="{FF2B5EF4-FFF2-40B4-BE49-F238E27FC236}">
                <a16:creationId xmlns:a16="http://schemas.microsoft.com/office/drawing/2014/main" id="{864C2D40-F654-A541-6DE4-45ABCE955F58}"/>
              </a:ext>
            </a:extLst>
          </p:cNvPr>
          <p:cNvPicPr>
            <a:picLocks noChangeAspect="1"/>
          </p:cNvPicPr>
          <p:nvPr/>
        </p:nvPicPr>
        <p:blipFill>
          <a:blip r:embed="rId6"/>
          <a:stretch>
            <a:fillRect/>
          </a:stretch>
        </p:blipFill>
        <p:spPr>
          <a:xfrm>
            <a:off x="27309266" y="27012319"/>
            <a:ext cx="7169162" cy="2865452"/>
          </a:xfrm>
          <a:prstGeom prst="rect">
            <a:avLst/>
          </a:prstGeom>
        </p:spPr>
      </p:pic>
      <p:pic>
        <p:nvPicPr>
          <p:cNvPr id="77" name="Picture 76">
            <a:extLst>
              <a:ext uri="{FF2B5EF4-FFF2-40B4-BE49-F238E27FC236}">
                <a16:creationId xmlns:a16="http://schemas.microsoft.com/office/drawing/2014/main" id="{E6901C1F-3908-EF0E-94F6-A56FADE61774}"/>
              </a:ext>
            </a:extLst>
          </p:cNvPr>
          <p:cNvPicPr>
            <a:picLocks noChangeAspect="1"/>
          </p:cNvPicPr>
          <p:nvPr/>
        </p:nvPicPr>
        <p:blipFill>
          <a:blip r:embed="rId7"/>
          <a:stretch>
            <a:fillRect/>
          </a:stretch>
        </p:blipFill>
        <p:spPr>
          <a:xfrm>
            <a:off x="19825748" y="25823958"/>
            <a:ext cx="7588487" cy="5863830"/>
          </a:xfrm>
          <a:prstGeom prst="rect">
            <a:avLst/>
          </a:prstGeom>
        </p:spPr>
      </p:pic>
      <p:pic>
        <p:nvPicPr>
          <p:cNvPr id="79" name="Picture 78">
            <a:extLst>
              <a:ext uri="{FF2B5EF4-FFF2-40B4-BE49-F238E27FC236}">
                <a16:creationId xmlns:a16="http://schemas.microsoft.com/office/drawing/2014/main" id="{F7661897-3ACF-C315-7841-351FAFE8D029}"/>
              </a:ext>
            </a:extLst>
          </p:cNvPr>
          <p:cNvPicPr>
            <a:picLocks noChangeAspect="1"/>
          </p:cNvPicPr>
          <p:nvPr/>
        </p:nvPicPr>
        <p:blipFill>
          <a:blip r:embed="rId8"/>
          <a:stretch>
            <a:fillRect/>
          </a:stretch>
        </p:blipFill>
        <p:spPr>
          <a:xfrm>
            <a:off x="23501785" y="23851428"/>
            <a:ext cx="1592691" cy="1595355"/>
          </a:xfrm>
          <a:prstGeom prst="rect">
            <a:avLst/>
          </a:prstGeom>
        </p:spPr>
      </p:pic>
      <p:sp>
        <p:nvSpPr>
          <p:cNvPr id="80" name="TextBox 79">
            <a:extLst>
              <a:ext uri="{FF2B5EF4-FFF2-40B4-BE49-F238E27FC236}">
                <a16:creationId xmlns:a16="http://schemas.microsoft.com/office/drawing/2014/main" id="{DDC70925-4B32-1402-0EE2-208D1ED3309D}"/>
              </a:ext>
            </a:extLst>
          </p:cNvPr>
          <p:cNvSpPr txBox="1"/>
          <p:nvPr/>
        </p:nvSpPr>
        <p:spPr>
          <a:xfrm>
            <a:off x="20032443" y="24279751"/>
            <a:ext cx="3958901" cy="882229"/>
          </a:xfrm>
          <a:prstGeom prst="rect">
            <a:avLst/>
          </a:prstGeom>
          <a:noFill/>
        </p:spPr>
        <p:txBody>
          <a:bodyPr wrap="square" rtlCol="0">
            <a:spAutoFit/>
          </a:bodyPr>
          <a:lstStyle/>
          <a:p>
            <a:pPr algn="ctr"/>
            <a:r>
              <a:rPr lang="en-US" sz="5133"/>
              <a:t>NPOL</a:t>
            </a:r>
          </a:p>
        </p:txBody>
      </p:sp>
      <p:sp>
        <p:nvSpPr>
          <p:cNvPr id="81" name="TextBox 80">
            <a:extLst>
              <a:ext uri="{FF2B5EF4-FFF2-40B4-BE49-F238E27FC236}">
                <a16:creationId xmlns:a16="http://schemas.microsoft.com/office/drawing/2014/main" id="{97D3A2F3-FDF6-3B1C-F74E-E28F986BC4B9}"/>
              </a:ext>
            </a:extLst>
          </p:cNvPr>
          <p:cNvSpPr txBox="1"/>
          <p:nvPr/>
        </p:nvSpPr>
        <p:spPr>
          <a:xfrm>
            <a:off x="31129468" y="24197969"/>
            <a:ext cx="3958901" cy="882229"/>
          </a:xfrm>
          <a:prstGeom prst="rect">
            <a:avLst/>
          </a:prstGeom>
          <a:noFill/>
        </p:spPr>
        <p:txBody>
          <a:bodyPr wrap="square" rtlCol="0">
            <a:spAutoFit/>
          </a:bodyPr>
          <a:lstStyle/>
          <a:p>
            <a:pPr algn="ctr"/>
            <a:r>
              <a:rPr lang="en-US" sz="5133"/>
              <a:t>D3R</a:t>
            </a:r>
          </a:p>
        </p:txBody>
      </p:sp>
      <p:pic>
        <p:nvPicPr>
          <p:cNvPr id="84" name="Picture 83">
            <a:extLst>
              <a:ext uri="{FF2B5EF4-FFF2-40B4-BE49-F238E27FC236}">
                <a16:creationId xmlns:a16="http://schemas.microsoft.com/office/drawing/2014/main" id="{4555E3C7-AB4F-BB29-1E2F-8BBDC5AA0447}"/>
              </a:ext>
            </a:extLst>
          </p:cNvPr>
          <p:cNvPicPr>
            <a:picLocks noChangeAspect="1"/>
          </p:cNvPicPr>
          <p:nvPr/>
        </p:nvPicPr>
        <p:blipFill>
          <a:blip r:embed="rId9"/>
          <a:stretch>
            <a:fillRect/>
          </a:stretch>
        </p:blipFill>
        <p:spPr>
          <a:xfrm>
            <a:off x="30092623" y="23818376"/>
            <a:ext cx="1624530" cy="1600200"/>
          </a:xfrm>
          <a:prstGeom prst="rect">
            <a:avLst/>
          </a:prstGeom>
        </p:spPr>
      </p:pic>
      <p:pic>
        <p:nvPicPr>
          <p:cNvPr id="11" name="Picture 10">
            <a:extLst>
              <a:ext uri="{FF2B5EF4-FFF2-40B4-BE49-F238E27FC236}">
                <a16:creationId xmlns:a16="http://schemas.microsoft.com/office/drawing/2014/main" id="{1AA6B385-7582-2C19-C8DD-131678D28AC2}"/>
              </a:ext>
            </a:extLst>
          </p:cNvPr>
          <p:cNvPicPr>
            <a:picLocks noChangeAspect="1"/>
          </p:cNvPicPr>
          <p:nvPr/>
        </p:nvPicPr>
        <p:blipFill>
          <a:blip r:embed="rId10"/>
          <a:stretch>
            <a:fillRect/>
          </a:stretch>
        </p:blipFill>
        <p:spPr>
          <a:xfrm>
            <a:off x="20228019" y="4549474"/>
            <a:ext cx="13998364" cy="12623086"/>
          </a:xfrm>
          <a:prstGeom prst="rect">
            <a:avLst/>
          </a:prstGeom>
        </p:spPr>
      </p:pic>
      <p:sp>
        <p:nvSpPr>
          <p:cNvPr id="18" name="TextBox 17">
            <a:extLst>
              <a:ext uri="{FF2B5EF4-FFF2-40B4-BE49-F238E27FC236}">
                <a16:creationId xmlns:a16="http://schemas.microsoft.com/office/drawing/2014/main" id="{F037D9FE-5C27-EE8B-8E7E-49A0C0DE0B80}"/>
              </a:ext>
            </a:extLst>
          </p:cNvPr>
          <p:cNvSpPr txBox="1"/>
          <p:nvPr/>
        </p:nvSpPr>
        <p:spPr>
          <a:xfrm>
            <a:off x="20236291" y="17193176"/>
            <a:ext cx="13998364" cy="3970318"/>
          </a:xfrm>
          <a:prstGeom prst="rect">
            <a:avLst/>
          </a:prstGeom>
          <a:noFill/>
        </p:spPr>
        <p:txBody>
          <a:bodyPr wrap="square" rtlCol="0">
            <a:spAutoFit/>
          </a:bodyPr>
          <a:lstStyle/>
          <a:p>
            <a:pPr algn="just"/>
            <a:r>
              <a:rPr lang="en-US" sz="2800"/>
              <a:t>Statistical metrics for each source in IMERG V06B and V07B over the period of Jun 2014 to Aug 2021. (Top): Pearson correlation coefficient (correlation), relative bias (bias), normalized mean absolute error (NMAE), and normalized root mean square error (NRMSE). (Bottom): contingency table with hit (green), miss (aqua), false alarm (blue), and correct negative (black). Probability of detection (POD), False alarm ratio (FAR) and Heike skill score (HSS) are also displayed. The numbers at the right are the numbers of </a:t>
            </a:r>
            <a:r>
              <a:rPr lang="en-US" sz="2800">
                <a:latin typeface="Times New Roman" panose="02020603050405020304" pitchFamily="18" charset="0"/>
                <a:cs typeface="Times New Roman" panose="02020603050405020304" pitchFamily="18" charset="0"/>
              </a:rPr>
              <a:t>matched samples and their percentages of the total samples with conditions of precipitation rates at least 0.1 mm h−1 (upper panel). </a:t>
            </a:r>
            <a:r>
              <a:rPr lang="en-US" sz="2800" b="0" i="0" u="none" strike="noStrike">
                <a:solidFill>
                  <a:srgbClr val="000000"/>
                </a:solidFill>
                <a:effectLst/>
                <a:highlight>
                  <a:srgbClr val="FFFFFF"/>
                </a:highlight>
                <a:latin typeface="Times New Roman" panose="02020603050405020304" pitchFamily="18" charset="0"/>
                <a:cs typeface="Times New Roman" panose="02020603050405020304" pitchFamily="18" charset="0"/>
              </a:rPr>
              <a:t>The evaluation demonstrates the clear improvement in IMERG V07B precipitation product in comparison with V06B in terms of precipitation detection, systematic bias, and random bias.</a:t>
            </a:r>
          </a:p>
        </p:txBody>
      </p:sp>
      <p:pic>
        <p:nvPicPr>
          <p:cNvPr id="31" name="Picture 30">
            <a:extLst>
              <a:ext uri="{FF2B5EF4-FFF2-40B4-BE49-F238E27FC236}">
                <a16:creationId xmlns:a16="http://schemas.microsoft.com/office/drawing/2014/main" id="{EC250366-3A8D-2AF7-B0F7-BC49F1C8CBE1}"/>
              </a:ext>
            </a:extLst>
          </p:cNvPr>
          <p:cNvPicPr>
            <a:picLocks noChangeAspect="1"/>
          </p:cNvPicPr>
          <p:nvPr/>
        </p:nvPicPr>
        <p:blipFill>
          <a:blip r:embed="rId11"/>
          <a:stretch>
            <a:fillRect/>
          </a:stretch>
        </p:blipFill>
        <p:spPr>
          <a:xfrm>
            <a:off x="46931582" y="517995"/>
            <a:ext cx="3811169" cy="2076789"/>
          </a:xfrm>
          <a:prstGeom prst="rect">
            <a:avLst/>
          </a:prstGeom>
        </p:spPr>
      </p:pic>
      <p:sp>
        <p:nvSpPr>
          <p:cNvPr id="10" name="Rectangle 9">
            <a:extLst>
              <a:ext uri="{FF2B5EF4-FFF2-40B4-BE49-F238E27FC236}">
                <a16:creationId xmlns:a16="http://schemas.microsoft.com/office/drawing/2014/main" id="{B32EE6A9-22DC-5537-D3B0-55C5BC1D9742}"/>
              </a:ext>
            </a:extLst>
          </p:cNvPr>
          <p:cNvSpPr/>
          <p:nvPr/>
        </p:nvSpPr>
        <p:spPr>
          <a:xfrm>
            <a:off x="35123863" y="21422408"/>
            <a:ext cx="15840536" cy="193248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799"/>
          </a:p>
        </p:txBody>
      </p:sp>
      <p:sp>
        <p:nvSpPr>
          <p:cNvPr id="40" name="TextBox 39">
            <a:extLst>
              <a:ext uri="{FF2B5EF4-FFF2-40B4-BE49-F238E27FC236}">
                <a16:creationId xmlns:a16="http://schemas.microsoft.com/office/drawing/2014/main" id="{B6F1BCC8-D2C2-CE36-F68E-C733A539D702}"/>
              </a:ext>
            </a:extLst>
          </p:cNvPr>
          <p:cNvSpPr txBox="1"/>
          <p:nvPr/>
        </p:nvSpPr>
        <p:spPr>
          <a:xfrm>
            <a:off x="35523947" y="21464185"/>
            <a:ext cx="15133934" cy="1107996"/>
          </a:xfrm>
          <a:prstGeom prst="rect">
            <a:avLst/>
          </a:prstGeom>
          <a:noFill/>
          <a:ln>
            <a:noFill/>
          </a:ln>
        </p:spPr>
        <p:txBody>
          <a:bodyPr wrap="square" lIns="91440" tIns="45720" rIns="91440" bIns="45720" rtlCol="0" anchor="t">
            <a:spAutoFit/>
          </a:bodyPr>
          <a:lstStyle/>
          <a:p>
            <a:pPr algn="ctr"/>
            <a:r>
              <a:rPr lang="en-US" sz="6600"/>
              <a:t>Satellite Calibration &amp; Validation</a:t>
            </a:r>
          </a:p>
        </p:txBody>
      </p:sp>
      <p:pic>
        <p:nvPicPr>
          <p:cNvPr id="17" name="Picture 16">
            <a:extLst>
              <a:ext uri="{FF2B5EF4-FFF2-40B4-BE49-F238E27FC236}">
                <a16:creationId xmlns:a16="http://schemas.microsoft.com/office/drawing/2014/main" id="{874F5C56-D020-CDC4-07C4-9CD3EC54C389}"/>
              </a:ext>
            </a:extLst>
          </p:cNvPr>
          <p:cNvPicPr>
            <a:picLocks noChangeAspect="1"/>
          </p:cNvPicPr>
          <p:nvPr/>
        </p:nvPicPr>
        <p:blipFill>
          <a:blip r:embed="rId12"/>
          <a:stretch>
            <a:fillRect/>
          </a:stretch>
        </p:blipFill>
        <p:spPr>
          <a:xfrm>
            <a:off x="39806656" y="10248243"/>
            <a:ext cx="6197443" cy="5535056"/>
          </a:xfrm>
          <a:prstGeom prst="rect">
            <a:avLst/>
          </a:prstGeom>
        </p:spPr>
      </p:pic>
      <p:pic>
        <p:nvPicPr>
          <p:cNvPr id="51" name="Picture 50">
            <a:extLst>
              <a:ext uri="{FF2B5EF4-FFF2-40B4-BE49-F238E27FC236}">
                <a16:creationId xmlns:a16="http://schemas.microsoft.com/office/drawing/2014/main" id="{8CF45CB2-D079-B457-C406-869C137BCAE1}"/>
              </a:ext>
            </a:extLst>
          </p:cNvPr>
          <p:cNvPicPr>
            <a:picLocks noChangeAspect="1"/>
          </p:cNvPicPr>
          <p:nvPr/>
        </p:nvPicPr>
        <p:blipFill>
          <a:blip r:embed="rId13"/>
          <a:stretch>
            <a:fillRect/>
          </a:stretch>
        </p:blipFill>
        <p:spPr>
          <a:xfrm>
            <a:off x="43844640" y="5303507"/>
            <a:ext cx="6800850" cy="4611688"/>
          </a:xfrm>
          <a:prstGeom prst="rect">
            <a:avLst/>
          </a:prstGeom>
        </p:spPr>
      </p:pic>
      <p:pic>
        <p:nvPicPr>
          <p:cNvPr id="52" name="Picture 51">
            <a:extLst>
              <a:ext uri="{FF2B5EF4-FFF2-40B4-BE49-F238E27FC236}">
                <a16:creationId xmlns:a16="http://schemas.microsoft.com/office/drawing/2014/main" id="{E3108806-E83D-36BC-F7B8-8E2911D50325}"/>
              </a:ext>
            </a:extLst>
          </p:cNvPr>
          <p:cNvPicPr>
            <a:picLocks noChangeAspect="1"/>
          </p:cNvPicPr>
          <p:nvPr/>
        </p:nvPicPr>
        <p:blipFill>
          <a:blip r:embed="rId14"/>
          <a:stretch>
            <a:fillRect/>
          </a:stretch>
        </p:blipFill>
        <p:spPr>
          <a:xfrm>
            <a:off x="43844640" y="16286736"/>
            <a:ext cx="6800850" cy="4622800"/>
          </a:xfrm>
          <a:prstGeom prst="rect">
            <a:avLst/>
          </a:prstGeom>
        </p:spPr>
      </p:pic>
      <p:pic>
        <p:nvPicPr>
          <p:cNvPr id="2" name="Picture 1">
            <a:extLst>
              <a:ext uri="{FF2B5EF4-FFF2-40B4-BE49-F238E27FC236}">
                <a16:creationId xmlns:a16="http://schemas.microsoft.com/office/drawing/2014/main" id="{9EE8A903-CEEA-8257-7100-F9AE1D923436}"/>
              </a:ext>
            </a:extLst>
          </p:cNvPr>
          <p:cNvPicPr>
            <a:picLocks noChangeAspect="1"/>
          </p:cNvPicPr>
          <p:nvPr/>
        </p:nvPicPr>
        <p:blipFill>
          <a:blip r:embed="rId15"/>
          <a:stretch>
            <a:fillRect/>
          </a:stretch>
        </p:blipFill>
        <p:spPr>
          <a:xfrm>
            <a:off x="35338876" y="5287926"/>
            <a:ext cx="8056563" cy="4956175"/>
          </a:xfrm>
          <a:prstGeom prst="rect">
            <a:avLst/>
          </a:prstGeom>
        </p:spPr>
      </p:pic>
      <p:pic>
        <p:nvPicPr>
          <p:cNvPr id="3" name="Picture 2">
            <a:extLst>
              <a:ext uri="{FF2B5EF4-FFF2-40B4-BE49-F238E27FC236}">
                <a16:creationId xmlns:a16="http://schemas.microsoft.com/office/drawing/2014/main" id="{4AB81BAC-FD85-AEBA-85B4-E338B7CD4A78}"/>
              </a:ext>
            </a:extLst>
          </p:cNvPr>
          <p:cNvPicPr>
            <a:picLocks noChangeAspect="1"/>
          </p:cNvPicPr>
          <p:nvPr/>
        </p:nvPicPr>
        <p:blipFill>
          <a:blip r:embed="rId16"/>
          <a:stretch>
            <a:fillRect/>
          </a:stretch>
        </p:blipFill>
        <p:spPr>
          <a:xfrm>
            <a:off x="35219591" y="16097668"/>
            <a:ext cx="8067675" cy="4956175"/>
          </a:xfrm>
          <a:prstGeom prst="rect">
            <a:avLst/>
          </a:prstGeom>
        </p:spPr>
      </p:pic>
      <p:sp>
        <p:nvSpPr>
          <p:cNvPr id="45" name="TextBox 44">
            <a:extLst>
              <a:ext uri="{FF2B5EF4-FFF2-40B4-BE49-F238E27FC236}">
                <a16:creationId xmlns:a16="http://schemas.microsoft.com/office/drawing/2014/main" id="{26E8A235-CF26-1A22-92CB-B79E0364322D}"/>
              </a:ext>
            </a:extLst>
          </p:cNvPr>
          <p:cNvSpPr txBox="1"/>
          <p:nvPr/>
        </p:nvSpPr>
        <p:spPr>
          <a:xfrm>
            <a:off x="36122235" y="5523061"/>
            <a:ext cx="4224056" cy="610488"/>
          </a:xfrm>
          <a:prstGeom prst="rect">
            <a:avLst/>
          </a:prstGeom>
          <a:noFill/>
          <a:ln w="12700" cap="flat" cmpd="sng" algn="ctr">
            <a:noFill/>
            <a:prstDash val="solid"/>
            <a:round/>
            <a:headEnd type="none" w="med" len="med"/>
            <a:tailEnd type="none" w="med" len="med"/>
          </a:ln>
        </p:spPr>
        <p:txBody>
          <a:bodyPr rot="0" spcFirstLastPara="0" vertOverflow="overflow" horzOverflow="overflow" vert="horz" wrap="square" lIns="106680" tIns="53340" rIns="106680" bIns="53340" numCol="1" spcCol="0" rtlCol="0" fromWordArt="0" anchor="t" anchorCtr="0" forceAA="0" compatLnSpc="1">
            <a:prstTxWarp prst="textNoShape">
              <a:avLst/>
            </a:prstTxWarp>
            <a:spAutoFit/>
          </a:bodyPr>
          <a:lstStyle/>
          <a:p>
            <a:r>
              <a:rPr lang="en-US" sz="3267" b="1">
                <a:cs typeface="Times New Roman"/>
              </a:rPr>
              <a:t>KBOX Reflectivity</a:t>
            </a:r>
          </a:p>
        </p:txBody>
      </p:sp>
      <p:sp>
        <p:nvSpPr>
          <p:cNvPr id="7" name="TextBox 6">
            <a:extLst>
              <a:ext uri="{FF2B5EF4-FFF2-40B4-BE49-F238E27FC236}">
                <a16:creationId xmlns:a16="http://schemas.microsoft.com/office/drawing/2014/main" id="{35880B89-AACF-F335-A48D-BECA09087C09}"/>
              </a:ext>
            </a:extLst>
          </p:cNvPr>
          <p:cNvSpPr txBox="1"/>
          <p:nvPr/>
        </p:nvSpPr>
        <p:spPr>
          <a:xfrm>
            <a:off x="35943190" y="16288043"/>
            <a:ext cx="4224056" cy="610488"/>
          </a:xfrm>
          <a:prstGeom prst="rect">
            <a:avLst/>
          </a:prstGeom>
          <a:noFill/>
          <a:ln w="12700" cap="flat" cmpd="sng" algn="ctr">
            <a:noFill/>
            <a:prstDash val="solid"/>
            <a:round/>
            <a:headEnd type="none" w="med" len="med"/>
            <a:tailEnd type="none" w="med" len="med"/>
          </a:ln>
        </p:spPr>
        <p:txBody>
          <a:bodyPr rot="0" spcFirstLastPara="0" vertOverflow="overflow" horzOverflow="overflow" vert="horz" wrap="square" lIns="106680" tIns="53340" rIns="106680" bIns="53340" numCol="1" spcCol="0" rtlCol="0" fromWordArt="0" anchor="t" anchorCtr="0" forceAA="0" compatLnSpc="1">
            <a:prstTxWarp prst="textNoShape">
              <a:avLst/>
            </a:prstTxWarp>
            <a:spAutoFit/>
          </a:bodyPr>
          <a:lstStyle/>
          <a:p>
            <a:r>
              <a:rPr lang="en-US" sz="3267" b="1">
                <a:cs typeface="Times New Roman"/>
              </a:rPr>
              <a:t>NPOL Reflectivity</a:t>
            </a:r>
          </a:p>
        </p:txBody>
      </p:sp>
      <p:cxnSp>
        <p:nvCxnSpPr>
          <p:cNvPr id="8" name="Straight Arrow Connector 7">
            <a:extLst>
              <a:ext uri="{FF2B5EF4-FFF2-40B4-BE49-F238E27FC236}">
                <a16:creationId xmlns:a16="http://schemas.microsoft.com/office/drawing/2014/main" id="{A87F3E53-70A0-579B-A546-7DE6D70E1C50}"/>
              </a:ext>
            </a:extLst>
          </p:cNvPr>
          <p:cNvCxnSpPr>
            <a:cxnSpLocks/>
          </p:cNvCxnSpPr>
          <p:nvPr/>
        </p:nvCxnSpPr>
        <p:spPr>
          <a:xfrm>
            <a:off x="42513924" y="14270088"/>
            <a:ext cx="2964386" cy="2016648"/>
          </a:xfrm>
          <a:prstGeom prst="straightConnector1">
            <a:avLst/>
          </a:prstGeom>
          <a:ln w="57150">
            <a:solidFill>
              <a:schemeClr val="tx1"/>
            </a:solidFill>
            <a:tailEnd type="triangle"/>
          </a:ln>
        </p:spPr>
        <p:style>
          <a:lnRef idx="3">
            <a:schemeClr val="accent6"/>
          </a:lnRef>
          <a:fillRef idx="0">
            <a:schemeClr val="accent6"/>
          </a:fillRef>
          <a:effectRef idx="2">
            <a:schemeClr val="accent6"/>
          </a:effectRef>
          <a:fontRef idx="minor">
            <a:schemeClr val="tx1"/>
          </a:fontRef>
        </p:style>
      </p:cxnSp>
      <p:cxnSp>
        <p:nvCxnSpPr>
          <p:cNvPr id="13" name="Straight Arrow Connector 12">
            <a:extLst>
              <a:ext uri="{FF2B5EF4-FFF2-40B4-BE49-F238E27FC236}">
                <a16:creationId xmlns:a16="http://schemas.microsoft.com/office/drawing/2014/main" id="{E9C57503-DB95-F4E1-852F-8A2701906CE3}"/>
              </a:ext>
            </a:extLst>
          </p:cNvPr>
          <p:cNvCxnSpPr>
            <a:cxnSpLocks/>
          </p:cNvCxnSpPr>
          <p:nvPr/>
        </p:nvCxnSpPr>
        <p:spPr>
          <a:xfrm flipH="1">
            <a:off x="40626753" y="14270088"/>
            <a:ext cx="1820099" cy="1962014"/>
          </a:xfrm>
          <a:prstGeom prst="straightConnector1">
            <a:avLst/>
          </a:prstGeom>
          <a:ln w="57150">
            <a:solidFill>
              <a:schemeClr val="tx1"/>
            </a:solidFill>
            <a:tailEnd type="triangle"/>
          </a:ln>
        </p:spPr>
        <p:style>
          <a:lnRef idx="3">
            <a:schemeClr val="accent6"/>
          </a:lnRef>
          <a:fillRef idx="0">
            <a:schemeClr val="accent6"/>
          </a:fillRef>
          <a:effectRef idx="2">
            <a:schemeClr val="accent6"/>
          </a:effectRef>
          <a:fontRef idx="minor">
            <a:schemeClr val="tx1"/>
          </a:fontRef>
        </p:style>
      </p:cxnSp>
      <p:cxnSp>
        <p:nvCxnSpPr>
          <p:cNvPr id="14" name="Straight Arrow Connector 13">
            <a:extLst>
              <a:ext uri="{FF2B5EF4-FFF2-40B4-BE49-F238E27FC236}">
                <a16:creationId xmlns:a16="http://schemas.microsoft.com/office/drawing/2014/main" id="{A0244073-940E-26A7-5ED0-C84FFD6A8830}"/>
              </a:ext>
            </a:extLst>
          </p:cNvPr>
          <p:cNvCxnSpPr>
            <a:cxnSpLocks/>
          </p:cNvCxnSpPr>
          <p:nvPr/>
        </p:nvCxnSpPr>
        <p:spPr>
          <a:xfrm flipV="1">
            <a:off x="43655573" y="9915195"/>
            <a:ext cx="2120314" cy="2273513"/>
          </a:xfrm>
          <a:prstGeom prst="straightConnector1">
            <a:avLst/>
          </a:prstGeom>
          <a:ln w="57150">
            <a:solidFill>
              <a:schemeClr val="tx1"/>
            </a:solidFill>
            <a:tailEnd type="triangle"/>
          </a:ln>
        </p:spPr>
        <p:style>
          <a:lnRef idx="3">
            <a:schemeClr val="accent6"/>
          </a:lnRef>
          <a:fillRef idx="0">
            <a:schemeClr val="accent6"/>
          </a:fillRef>
          <a:effectRef idx="2">
            <a:schemeClr val="accent6"/>
          </a:effectRef>
          <a:fontRef idx="minor">
            <a:schemeClr val="tx1"/>
          </a:fontRef>
        </p:style>
      </p:cxnSp>
      <p:cxnSp>
        <p:nvCxnSpPr>
          <p:cNvPr id="15" name="Straight Arrow Connector 14">
            <a:extLst>
              <a:ext uri="{FF2B5EF4-FFF2-40B4-BE49-F238E27FC236}">
                <a16:creationId xmlns:a16="http://schemas.microsoft.com/office/drawing/2014/main" id="{385C9411-1E94-B56C-1F49-7EFF87935BDF}"/>
              </a:ext>
            </a:extLst>
          </p:cNvPr>
          <p:cNvCxnSpPr>
            <a:cxnSpLocks/>
          </p:cNvCxnSpPr>
          <p:nvPr/>
        </p:nvCxnSpPr>
        <p:spPr>
          <a:xfrm flipH="1" flipV="1">
            <a:off x="41764171" y="9915195"/>
            <a:ext cx="1847094" cy="2330627"/>
          </a:xfrm>
          <a:prstGeom prst="straightConnector1">
            <a:avLst/>
          </a:prstGeom>
          <a:ln w="57150">
            <a:solidFill>
              <a:schemeClr val="tx1"/>
            </a:solidFill>
            <a:tailEnd type="triangle"/>
          </a:ln>
        </p:spPr>
        <p:style>
          <a:lnRef idx="3">
            <a:schemeClr val="accent6"/>
          </a:lnRef>
          <a:fillRef idx="0">
            <a:schemeClr val="accent6"/>
          </a:fillRef>
          <a:effectRef idx="2">
            <a:schemeClr val="accent6"/>
          </a:effectRef>
          <a:fontRef idx="minor">
            <a:schemeClr val="tx1"/>
          </a:fontRef>
        </p:style>
      </p:cxnSp>
      <p:sp>
        <p:nvSpPr>
          <p:cNvPr id="16" name="TextBox 15">
            <a:extLst>
              <a:ext uri="{FF2B5EF4-FFF2-40B4-BE49-F238E27FC236}">
                <a16:creationId xmlns:a16="http://schemas.microsoft.com/office/drawing/2014/main" id="{1B36193B-DE95-B5C4-7D4C-2FA0F891D99A}"/>
              </a:ext>
            </a:extLst>
          </p:cNvPr>
          <p:cNvSpPr txBox="1"/>
          <p:nvPr/>
        </p:nvSpPr>
        <p:spPr>
          <a:xfrm>
            <a:off x="47066022" y="6132242"/>
            <a:ext cx="3155639" cy="2262351"/>
          </a:xfrm>
          <a:prstGeom prst="rect">
            <a:avLst/>
          </a:prstGeom>
          <a:solidFill>
            <a:schemeClr val="bg1">
              <a:lumMod val="95000"/>
            </a:schemeClr>
          </a:solidFill>
          <a:ln w="12700" cap="flat" cmpd="sng" algn="ctr">
            <a:solidFill>
              <a:schemeClr val="tx1"/>
            </a:solidFill>
            <a:prstDash val="solid"/>
            <a:round/>
            <a:headEnd type="none" w="med" len="med"/>
            <a:tailEnd type="none" w="med" len="med"/>
          </a:ln>
        </p:spPr>
        <p:txBody>
          <a:bodyPr rot="0" spcFirstLastPara="0" vertOverflow="overflow" horzOverflow="overflow" vert="horz" wrap="square" lIns="106680" tIns="53340" rIns="106680" bIns="53340" numCol="1" spcCol="0" rtlCol="0" fromWordArt="0" anchor="t" anchorCtr="0" forceAA="0" compatLnSpc="1">
            <a:prstTxWarp prst="textNoShape">
              <a:avLst/>
            </a:prstTxWarp>
            <a:spAutoFit/>
          </a:bodyPr>
          <a:lstStyle/>
          <a:p>
            <a:pPr algn="ctr"/>
            <a:r>
              <a:rPr lang="en-US" sz="4667">
                <a:latin typeface="Times New Roman"/>
                <a:cs typeface="Times New Roman"/>
              </a:rPr>
              <a:t>Snow </a:t>
            </a:r>
            <a:endParaRPr lang="en-US" sz="7799">
              <a:cs typeface="Times New Roman"/>
            </a:endParaRPr>
          </a:p>
          <a:p>
            <a:pPr algn="ctr"/>
            <a:r>
              <a:rPr lang="en-US" sz="4667">
                <a:latin typeface="Times New Roman"/>
                <a:cs typeface="Times New Roman"/>
              </a:rPr>
              <a:t>throughout </a:t>
            </a:r>
            <a:endParaRPr lang="en-US" sz="7799">
              <a:latin typeface="Times New Roman"/>
              <a:cs typeface="Times New Roman"/>
            </a:endParaRPr>
          </a:p>
          <a:p>
            <a:pPr algn="ctr"/>
            <a:r>
              <a:rPr lang="en-US" sz="4667">
                <a:latin typeface="Times New Roman"/>
                <a:cs typeface="Times New Roman"/>
              </a:rPr>
              <a:t>the column</a:t>
            </a:r>
            <a:endParaRPr lang="en-US" sz="7799">
              <a:cs typeface="Times New Roman"/>
            </a:endParaRPr>
          </a:p>
        </p:txBody>
      </p:sp>
      <p:sp>
        <p:nvSpPr>
          <p:cNvPr id="19" name="TextBox 18">
            <a:extLst>
              <a:ext uri="{FF2B5EF4-FFF2-40B4-BE49-F238E27FC236}">
                <a16:creationId xmlns:a16="http://schemas.microsoft.com/office/drawing/2014/main" id="{4046096D-6716-1667-689C-46EE3D3D90E6}"/>
              </a:ext>
            </a:extLst>
          </p:cNvPr>
          <p:cNvSpPr txBox="1"/>
          <p:nvPr/>
        </p:nvSpPr>
        <p:spPr>
          <a:xfrm>
            <a:off x="47066022" y="18799559"/>
            <a:ext cx="3155639" cy="1544141"/>
          </a:xfrm>
          <a:prstGeom prst="rect">
            <a:avLst/>
          </a:prstGeom>
          <a:solidFill>
            <a:schemeClr val="bg1">
              <a:lumMod val="95000"/>
            </a:schemeClr>
          </a:solidFill>
          <a:ln w="12700" cap="flat" cmpd="sng" algn="ctr">
            <a:solidFill>
              <a:schemeClr val="tx1"/>
            </a:solidFill>
            <a:prstDash val="solid"/>
            <a:round/>
            <a:headEnd type="none" w="med" len="med"/>
            <a:tailEnd type="none" w="med" len="med"/>
          </a:ln>
        </p:spPr>
        <p:txBody>
          <a:bodyPr rot="0" spcFirstLastPara="0" vertOverflow="overflow" horzOverflow="overflow" vert="horz" wrap="square" lIns="106680" tIns="53340" rIns="106680" bIns="53340" numCol="1" spcCol="0" rtlCol="0" fromWordArt="0" anchor="t" anchorCtr="0" forceAA="0" compatLnSpc="1">
            <a:prstTxWarp prst="textNoShape">
              <a:avLst/>
            </a:prstTxWarp>
            <a:spAutoFit/>
          </a:bodyPr>
          <a:lstStyle/>
          <a:p>
            <a:pPr algn="ctr"/>
            <a:r>
              <a:rPr lang="en-US" sz="4667">
                <a:latin typeface="Times New Roman"/>
                <a:cs typeface="Times New Roman"/>
              </a:rPr>
              <a:t>Melting Snow</a:t>
            </a:r>
            <a:endParaRPr lang="en-US" sz="7799"/>
          </a:p>
        </p:txBody>
      </p:sp>
      <p:sp>
        <p:nvSpPr>
          <p:cNvPr id="20" name="TextBox 19">
            <a:extLst>
              <a:ext uri="{FF2B5EF4-FFF2-40B4-BE49-F238E27FC236}">
                <a16:creationId xmlns:a16="http://schemas.microsoft.com/office/drawing/2014/main" id="{95E01F7C-2328-B995-305C-2FE57843ADF5}"/>
              </a:ext>
            </a:extLst>
          </p:cNvPr>
          <p:cNvSpPr txBox="1"/>
          <p:nvPr/>
        </p:nvSpPr>
        <p:spPr>
          <a:xfrm>
            <a:off x="35315230" y="10479236"/>
            <a:ext cx="4476082" cy="4847481"/>
          </a:xfrm>
          <a:prstGeom prst="rect">
            <a:avLst/>
          </a:prstGeom>
          <a:noFill/>
          <a:ln w="12700" cap="flat" cmpd="sng" algn="ctr">
            <a:solidFill>
              <a:schemeClr val="tx1"/>
            </a:solidFill>
            <a:prstDash val="solid"/>
            <a:round/>
            <a:headEnd type="none" w="med" len="med"/>
            <a:tailEnd type="none" w="med" len="med"/>
          </a:ln>
        </p:spPr>
        <p:txBody>
          <a:bodyPr rot="0" spcFirstLastPara="0" vertOverflow="overflow" horzOverflow="overflow" vert="horz" wrap="square" lIns="106680" tIns="53340" rIns="106680" bIns="53340" numCol="1" spcCol="0" rtlCol="0" fromWordArt="0" anchor="t" anchorCtr="0" forceAA="0" compatLnSpc="1">
            <a:prstTxWarp prst="textNoShape">
              <a:avLst/>
            </a:prstTxWarp>
            <a:spAutoFit/>
          </a:bodyPr>
          <a:lstStyle/>
          <a:p>
            <a:r>
              <a:rPr lang="en-US" sz="2800" u="sng">
                <a:latin typeface="Times New Roman"/>
                <a:cs typeface="Times New Roman"/>
              </a:rPr>
              <a:t>Two examples of SIMBA columns: </a:t>
            </a:r>
          </a:p>
          <a:p>
            <a:endParaRPr lang="en-US" sz="2800">
              <a:latin typeface="Times New Roman"/>
              <a:cs typeface="Times New Roman"/>
            </a:endParaRPr>
          </a:p>
          <a:p>
            <a:r>
              <a:rPr lang="en-US" sz="2800">
                <a:latin typeface="Times New Roman"/>
                <a:cs typeface="Times New Roman"/>
              </a:rPr>
              <a:t>Top: Example from Investigation of Microphysics and Precipitation for Atlantic Coast Threatening Snowstorms (IMPACTS)</a:t>
            </a:r>
          </a:p>
          <a:p>
            <a:endParaRPr lang="en-US" sz="2800">
              <a:latin typeface="Times New Roman"/>
              <a:cs typeface="Times New Roman"/>
            </a:endParaRPr>
          </a:p>
          <a:p>
            <a:r>
              <a:rPr lang="en-US" sz="2800">
                <a:latin typeface="Times New Roman"/>
                <a:cs typeface="Times New Roman"/>
              </a:rPr>
              <a:t>Bottom: Example from NASA Wallops</a:t>
            </a:r>
          </a:p>
        </p:txBody>
      </p:sp>
      <p:sp>
        <p:nvSpPr>
          <p:cNvPr id="4" name="TextBox 3">
            <a:extLst>
              <a:ext uri="{FF2B5EF4-FFF2-40B4-BE49-F238E27FC236}">
                <a16:creationId xmlns:a16="http://schemas.microsoft.com/office/drawing/2014/main" id="{9D10F4D0-4406-5A4B-D1D2-88E45059A6B2}"/>
              </a:ext>
            </a:extLst>
          </p:cNvPr>
          <p:cNvSpPr txBox="1"/>
          <p:nvPr/>
        </p:nvSpPr>
        <p:spPr>
          <a:xfrm>
            <a:off x="39049506" y="7139712"/>
            <a:ext cx="3011909" cy="400110"/>
          </a:xfrm>
          <a:prstGeom prst="rect">
            <a:avLst/>
          </a:prstGeom>
          <a:noFill/>
          <a:ln w="12700" cap="flat" cmpd="sng" algn="ctr">
            <a:noFill/>
            <a:prstDash val="solid"/>
            <a:round/>
            <a:headEnd type="none" w="med" len="med"/>
            <a:tailEnd type="none" w="med" len="med"/>
          </a:ln>
        </p:spPr>
        <p:txBody>
          <a:bodyPr wrap="square" rtlCol="0">
            <a:spAutoFit/>
          </a:bodyPr>
          <a:lstStyle/>
          <a:p>
            <a:r>
              <a:rPr lang="en-US" sz="2000" b="1">
                <a:latin typeface="Times New Roman"/>
                <a:cs typeface="Times New Roman"/>
              </a:rPr>
              <a:t>Disdrometer Reflectivity</a:t>
            </a:r>
          </a:p>
        </p:txBody>
      </p:sp>
      <p:sp>
        <p:nvSpPr>
          <p:cNvPr id="9" name="TextBox 8">
            <a:extLst>
              <a:ext uri="{FF2B5EF4-FFF2-40B4-BE49-F238E27FC236}">
                <a16:creationId xmlns:a16="http://schemas.microsoft.com/office/drawing/2014/main" id="{4B804B5D-B114-235C-C7B7-07E065CEF8AB}"/>
              </a:ext>
            </a:extLst>
          </p:cNvPr>
          <p:cNvSpPr txBox="1"/>
          <p:nvPr/>
        </p:nvSpPr>
        <p:spPr>
          <a:xfrm>
            <a:off x="39290974" y="18729931"/>
            <a:ext cx="3011909" cy="400110"/>
          </a:xfrm>
          <a:prstGeom prst="rect">
            <a:avLst/>
          </a:prstGeom>
          <a:noFill/>
          <a:ln w="12700" cap="flat" cmpd="sng" algn="ctr">
            <a:noFill/>
            <a:prstDash val="solid"/>
            <a:round/>
            <a:headEnd type="none" w="med" len="med"/>
            <a:tailEnd type="none" w="med" len="med"/>
          </a:ln>
        </p:spPr>
        <p:txBody>
          <a:bodyPr wrap="square" rtlCol="0">
            <a:spAutoFit/>
          </a:bodyPr>
          <a:lstStyle/>
          <a:p>
            <a:r>
              <a:rPr lang="en-US" sz="2000" b="1">
                <a:latin typeface="Times New Roman"/>
                <a:cs typeface="Times New Roman"/>
              </a:rPr>
              <a:t>Disdrometer Reflectivity</a:t>
            </a:r>
          </a:p>
        </p:txBody>
      </p:sp>
      <p:sp>
        <p:nvSpPr>
          <p:cNvPr id="12" name="TextBox 11">
            <a:extLst>
              <a:ext uri="{FF2B5EF4-FFF2-40B4-BE49-F238E27FC236}">
                <a16:creationId xmlns:a16="http://schemas.microsoft.com/office/drawing/2014/main" id="{BEC00EAE-421C-385B-B4DA-8E9C464A0A0C}"/>
              </a:ext>
            </a:extLst>
          </p:cNvPr>
          <p:cNvSpPr txBox="1"/>
          <p:nvPr/>
        </p:nvSpPr>
        <p:spPr>
          <a:xfrm>
            <a:off x="46009262" y="10479236"/>
            <a:ext cx="4476082" cy="2262158"/>
          </a:xfrm>
          <a:prstGeom prst="rect">
            <a:avLst/>
          </a:prstGeom>
          <a:noFill/>
          <a:ln w="12700" cap="flat" cmpd="sng" algn="ctr">
            <a:solidFill>
              <a:schemeClr val="tx1"/>
            </a:solidFill>
            <a:prstDash val="solid"/>
            <a:round/>
            <a:headEnd type="none" w="med" len="med"/>
            <a:tailEnd type="none" w="med" len="med"/>
          </a:ln>
        </p:spPr>
        <p:txBody>
          <a:bodyPr rot="0" spcFirstLastPara="0" vertOverflow="overflow" horzOverflow="overflow" vert="horz" wrap="square" lIns="106680" tIns="53340" rIns="106680" bIns="53340" numCol="1" spcCol="0" rtlCol="0" fromWordArt="0" anchor="t" anchorCtr="0" forceAA="0" compatLnSpc="1">
            <a:prstTxWarp prst="textNoShape">
              <a:avLst/>
            </a:prstTxWarp>
            <a:spAutoFit/>
          </a:bodyPr>
          <a:lstStyle/>
          <a:p>
            <a:r>
              <a:rPr lang="en-US" sz="2800">
                <a:latin typeface="Times New Roman"/>
                <a:cs typeface="Times New Roman"/>
              </a:rPr>
              <a:t>The HID as a function of height shows the probability of hydrometeor type at each level in the grid for the two ground-based radars.</a:t>
            </a:r>
          </a:p>
        </p:txBody>
      </p:sp>
      <p:pic>
        <p:nvPicPr>
          <p:cNvPr id="22" name="Picture 21">
            <a:extLst>
              <a:ext uri="{FF2B5EF4-FFF2-40B4-BE49-F238E27FC236}">
                <a16:creationId xmlns:a16="http://schemas.microsoft.com/office/drawing/2014/main" id="{0533BF1B-E569-BA9B-AF28-98BE42534BFA}"/>
              </a:ext>
            </a:extLst>
          </p:cNvPr>
          <p:cNvPicPr>
            <a:picLocks noChangeAspect="1"/>
          </p:cNvPicPr>
          <p:nvPr/>
        </p:nvPicPr>
        <p:blipFill>
          <a:blip r:embed="rId17"/>
          <a:srcRect/>
          <a:stretch/>
        </p:blipFill>
        <p:spPr>
          <a:xfrm>
            <a:off x="47066022" y="13305435"/>
            <a:ext cx="2400407" cy="2388385"/>
          </a:xfrm>
          <a:prstGeom prst="rect">
            <a:avLst/>
          </a:prstGeom>
        </p:spPr>
      </p:pic>
      <p:pic>
        <p:nvPicPr>
          <p:cNvPr id="23" name="Picture 22">
            <a:extLst>
              <a:ext uri="{FF2B5EF4-FFF2-40B4-BE49-F238E27FC236}">
                <a16:creationId xmlns:a16="http://schemas.microsoft.com/office/drawing/2014/main" id="{768BD459-9D14-AFBE-2CC2-FD4F7EEE7097}"/>
              </a:ext>
            </a:extLst>
          </p:cNvPr>
          <p:cNvPicPr>
            <a:picLocks noChangeAspect="1"/>
          </p:cNvPicPr>
          <p:nvPr/>
        </p:nvPicPr>
        <p:blipFill>
          <a:blip r:embed="rId18"/>
          <a:stretch>
            <a:fillRect/>
          </a:stretch>
        </p:blipFill>
        <p:spPr>
          <a:xfrm>
            <a:off x="35254615" y="23199486"/>
            <a:ext cx="10344683" cy="5783451"/>
          </a:xfrm>
          <a:prstGeom prst="rect">
            <a:avLst/>
          </a:prstGeom>
        </p:spPr>
      </p:pic>
      <p:pic>
        <p:nvPicPr>
          <p:cNvPr id="24" name="Picture 23">
            <a:extLst>
              <a:ext uri="{FF2B5EF4-FFF2-40B4-BE49-F238E27FC236}">
                <a16:creationId xmlns:a16="http://schemas.microsoft.com/office/drawing/2014/main" id="{C91DFDE0-F984-FD8C-21D0-B9C1E26B0EED}"/>
              </a:ext>
            </a:extLst>
          </p:cNvPr>
          <p:cNvPicPr>
            <a:picLocks noChangeAspect="1"/>
          </p:cNvPicPr>
          <p:nvPr/>
        </p:nvPicPr>
        <p:blipFill>
          <a:blip r:embed="rId19"/>
          <a:srcRect l="5290" t="5080" r="7828" b="4985"/>
          <a:stretch/>
        </p:blipFill>
        <p:spPr>
          <a:xfrm>
            <a:off x="45599298" y="22828650"/>
            <a:ext cx="5344444" cy="6581937"/>
          </a:xfrm>
          <a:prstGeom prst="rect">
            <a:avLst/>
          </a:prstGeom>
        </p:spPr>
      </p:pic>
      <p:sp>
        <p:nvSpPr>
          <p:cNvPr id="27" name="TextBox 26">
            <a:extLst>
              <a:ext uri="{FF2B5EF4-FFF2-40B4-BE49-F238E27FC236}">
                <a16:creationId xmlns:a16="http://schemas.microsoft.com/office/drawing/2014/main" id="{AF919A8C-80D9-21B3-5447-B8EB6731C9BE}"/>
              </a:ext>
            </a:extLst>
          </p:cNvPr>
          <p:cNvSpPr txBox="1"/>
          <p:nvPr/>
        </p:nvSpPr>
        <p:spPr>
          <a:xfrm>
            <a:off x="36083085" y="29646574"/>
            <a:ext cx="14138193" cy="5262979"/>
          </a:xfrm>
          <a:prstGeom prst="rect">
            <a:avLst/>
          </a:prstGeom>
          <a:noFill/>
          <a:ln w="12700" cap="flat" cmpd="sng" algn="ctr">
            <a:noFill/>
            <a:prstDash val="solid"/>
            <a:round/>
            <a:headEnd type="none" w="med" len="med"/>
            <a:tailEnd type="none" w="med" len="med"/>
          </a:ln>
        </p:spPr>
        <p:txBody>
          <a:bodyPr wrap="square" lIns="91440" tIns="45720" rIns="91440" bIns="45720" rtlCol="0" anchor="t">
            <a:spAutoFit/>
          </a:bodyPr>
          <a:lstStyle/>
          <a:p>
            <a:r>
              <a:rPr lang="en-US" sz="2800">
                <a:cs typeface="Times New Roman"/>
              </a:rPr>
              <a:t>Comparisons of NPOL (ground-based radar) and DPR (spaceborne radar) rain rate retrieval methods during overpasses in both stratiform (top) and convective (bottom) rain events . The use of ground-based radar and a network of automated </a:t>
            </a:r>
            <a:r>
              <a:rPr lang="en-US" sz="2800" err="1">
                <a:cs typeface="Times New Roman"/>
              </a:rPr>
              <a:t>disdrometers</a:t>
            </a:r>
            <a:r>
              <a:rPr lang="en-US" sz="2800">
                <a:cs typeface="Times New Roman"/>
              </a:rPr>
              <a:t> and tipping buckets allows for near real-time calibration and validation of the GPM satellite and it's derived products. The network hosts three grids capable of validating resolutions 0.5° x 0.5°, 5 km x 5 km, 0.5 km x 0.5 km, and can be tuned to any footprint using standalone PIERS+ platforms. Collaboration with </a:t>
            </a:r>
          </a:p>
          <a:p>
            <a:r>
              <a:rPr lang="en-US" sz="2800">
                <a:cs typeface="Times New Roman"/>
              </a:rPr>
              <a:t>educational institutions under the </a:t>
            </a:r>
            <a:r>
              <a:rPr lang="en-US" sz="2800">
                <a:solidFill>
                  <a:srgbClr val="000000"/>
                </a:solidFill>
                <a:latin typeface="Times New Roman"/>
                <a:cs typeface="Times New Roman"/>
              </a:rPr>
              <a:t>Improved Participation of Minority Serving Institutions</a:t>
            </a:r>
            <a:r>
              <a:rPr lang="en-US" sz="2800">
                <a:cs typeface="Times New Roman"/>
              </a:rPr>
              <a:t> (IPMSI) campaign has further expanded the network across the nation, enabling students to obtain experience with NASA instrumentation while simultaneously contributing to the GPM mission.</a:t>
            </a:r>
            <a:br>
              <a:rPr lang="en-US" sz="2800">
                <a:cs typeface="Times New Roman"/>
              </a:rPr>
            </a:br>
            <a:endParaRPr lang="en-US" sz="2800">
              <a:cs typeface="Times New Roman"/>
            </a:endParaRPr>
          </a:p>
          <a:p>
            <a:endParaRPr lang="en-US" sz="2800">
              <a:cs typeface="Times New Roman"/>
            </a:endParaRPr>
          </a:p>
        </p:txBody>
      </p:sp>
      <p:pic>
        <p:nvPicPr>
          <p:cNvPr id="28" name="Picture 27">
            <a:extLst>
              <a:ext uri="{FF2B5EF4-FFF2-40B4-BE49-F238E27FC236}">
                <a16:creationId xmlns:a16="http://schemas.microsoft.com/office/drawing/2014/main" id="{DA1B69C6-6489-FE5B-CD42-6D687CC301FA}"/>
              </a:ext>
            </a:extLst>
          </p:cNvPr>
          <p:cNvPicPr>
            <a:picLocks noChangeAspect="1"/>
          </p:cNvPicPr>
          <p:nvPr/>
        </p:nvPicPr>
        <p:blipFill>
          <a:blip r:embed="rId20"/>
          <a:stretch>
            <a:fillRect/>
          </a:stretch>
        </p:blipFill>
        <p:spPr>
          <a:xfrm>
            <a:off x="35242741" y="34407568"/>
            <a:ext cx="10344683" cy="5681459"/>
          </a:xfrm>
          <a:prstGeom prst="rect">
            <a:avLst/>
          </a:prstGeom>
        </p:spPr>
      </p:pic>
      <p:pic>
        <p:nvPicPr>
          <p:cNvPr id="21" name="Picture 20">
            <a:extLst>
              <a:ext uri="{FF2B5EF4-FFF2-40B4-BE49-F238E27FC236}">
                <a16:creationId xmlns:a16="http://schemas.microsoft.com/office/drawing/2014/main" id="{1A869870-28ED-3605-27F5-6B7AAEF75AFA}"/>
              </a:ext>
            </a:extLst>
          </p:cNvPr>
          <p:cNvPicPr>
            <a:picLocks noChangeAspect="1"/>
          </p:cNvPicPr>
          <p:nvPr/>
        </p:nvPicPr>
        <p:blipFill>
          <a:blip r:embed="rId21"/>
          <a:srcRect l="3244" t="5945" r="2840" b="1917"/>
          <a:stretch/>
        </p:blipFill>
        <p:spPr>
          <a:xfrm>
            <a:off x="45587425" y="34109382"/>
            <a:ext cx="5318126" cy="6439517"/>
          </a:xfrm>
          <a:prstGeom prst="rect">
            <a:avLst/>
          </a:prstGeom>
        </p:spPr>
      </p:pic>
      <p:grpSp>
        <p:nvGrpSpPr>
          <p:cNvPr id="25" name="Group 24">
            <a:extLst>
              <a:ext uri="{FF2B5EF4-FFF2-40B4-BE49-F238E27FC236}">
                <a16:creationId xmlns:a16="http://schemas.microsoft.com/office/drawing/2014/main" id="{2B664D30-7CAD-3EFC-2202-9205A537D6CB}"/>
              </a:ext>
            </a:extLst>
          </p:cNvPr>
          <p:cNvGrpSpPr/>
          <p:nvPr/>
        </p:nvGrpSpPr>
        <p:grpSpPr>
          <a:xfrm>
            <a:off x="329397" y="3366969"/>
            <a:ext cx="19148788" cy="40444149"/>
            <a:chOff x="203217" y="3403253"/>
            <a:chExt cx="19148788" cy="40444149"/>
          </a:xfrm>
        </p:grpSpPr>
        <p:sp>
          <p:nvSpPr>
            <p:cNvPr id="29" name="TextBox 28">
              <a:extLst>
                <a:ext uri="{FF2B5EF4-FFF2-40B4-BE49-F238E27FC236}">
                  <a16:creationId xmlns:a16="http://schemas.microsoft.com/office/drawing/2014/main" id="{2EB7CBF5-00E0-048A-B2FD-A446EED80AD9}"/>
                </a:ext>
              </a:extLst>
            </p:cNvPr>
            <p:cNvSpPr txBox="1"/>
            <p:nvPr/>
          </p:nvSpPr>
          <p:spPr>
            <a:xfrm>
              <a:off x="203217" y="36772812"/>
              <a:ext cx="19064829" cy="923330"/>
            </a:xfrm>
            <a:prstGeom prst="rect">
              <a:avLst/>
            </a:prstGeom>
            <a:noFill/>
            <a:ln>
              <a:noFill/>
            </a:ln>
          </p:spPr>
          <p:txBody>
            <a:bodyPr wrap="square" rtlCol="0">
              <a:spAutoFit/>
            </a:bodyPr>
            <a:lstStyle/>
            <a:p>
              <a:pPr algn="ctr"/>
              <a:r>
                <a:rPr lang="en-US" sz="5400"/>
                <a:t>GPM/GV IMPACTS Field Campaign</a:t>
              </a:r>
            </a:p>
          </p:txBody>
        </p:sp>
        <p:grpSp>
          <p:nvGrpSpPr>
            <p:cNvPr id="30" name="Group 29">
              <a:extLst>
                <a:ext uri="{FF2B5EF4-FFF2-40B4-BE49-F238E27FC236}">
                  <a16:creationId xmlns:a16="http://schemas.microsoft.com/office/drawing/2014/main" id="{89809158-E57F-6B2B-BF20-3A6C36E4074D}"/>
                </a:ext>
              </a:extLst>
            </p:cNvPr>
            <p:cNvGrpSpPr/>
            <p:nvPr/>
          </p:nvGrpSpPr>
          <p:grpSpPr>
            <a:xfrm>
              <a:off x="293275" y="37528835"/>
              <a:ext cx="18912379" cy="6318567"/>
              <a:chOff x="682474" y="22582244"/>
              <a:chExt cx="18912379" cy="6318567"/>
            </a:xfrm>
          </p:grpSpPr>
          <p:pic>
            <p:nvPicPr>
              <p:cNvPr id="85" name="Picture 84">
                <a:extLst>
                  <a:ext uri="{FF2B5EF4-FFF2-40B4-BE49-F238E27FC236}">
                    <a16:creationId xmlns:a16="http://schemas.microsoft.com/office/drawing/2014/main" id="{4EA518CC-EBFA-4548-96C9-8A1D06286B2C}"/>
                  </a:ext>
                </a:extLst>
              </p:cNvPr>
              <p:cNvPicPr>
                <a:picLocks noChangeAspect="1"/>
              </p:cNvPicPr>
              <p:nvPr/>
            </p:nvPicPr>
            <p:blipFill>
              <a:blip r:embed="rId22"/>
              <a:stretch>
                <a:fillRect/>
              </a:stretch>
            </p:blipFill>
            <p:spPr>
              <a:xfrm>
                <a:off x="682474" y="22582244"/>
                <a:ext cx="8568692" cy="6120494"/>
              </a:xfrm>
              <a:prstGeom prst="rect">
                <a:avLst/>
              </a:prstGeom>
            </p:spPr>
          </p:pic>
          <p:sp>
            <p:nvSpPr>
              <p:cNvPr id="86" name="TextBox 85">
                <a:extLst>
                  <a:ext uri="{FF2B5EF4-FFF2-40B4-BE49-F238E27FC236}">
                    <a16:creationId xmlns:a16="http://schemas.microsoft.com/office/drawing/2014/main" id="{D8EF0020-61D8-69DF-EBE2-59C80313F96B}"/>
                  </a:ext>
                </a:extLst>
              </p:cNvPr>
              <p:cNvSpPr txBox="1"/>
              <p:nvPr/>
            </p:nvSpPr>
            <p:spPr>
              <a:xfrm>
                <a:off x="9022376" y="22776057"/>
                <a:ext cx="10572477" cy="6124754"/>
              </a:xfrm>
              <a:prstGeom prst="rect">
                <a:avLst/>
              </a:prstGeom>
              <a:noFill/>
              <a:ln w="12700" cap="flat" cmpd="sng" algn="ctr">
                <a:noFill/>
                <a:prstDash val="solid"/>
                <a:round/>
                <a:headEnd type="none" w="med" len="med"/>
                <a:tailEnd type="none" w="med" len="med"/>
              </a:ln>
            </p:spPr>
            <p:txBody>
              <a:bodyPr wrap="square" rtlCol="0">
                <a:spAutoFit/>
              </a:bodyPr>
              <a:lstStyle/>
              <a:p>
                <a:r>
                  <a:rPr lang="en-US" sz="2800">
                    <a:latin typeface="Times New Roman"/>
                    <a:cs typeface="Times New Roman"/>
                  </a:rPr>
                  <a:t>Between the years 2022-2023, GPM GV deployed several instruments to Storrs, CT in collaboration with the University of Connecticut and in support of, originally, NASA’s Investigation of Microphysics and Precipitation for Atlantic Coast-Threatening Snowstorms (IMPACTS) field campaign. An additional deployment was during winter of 2023-2024, and another will begin December 2024 through April 2025.</a:t>
                </a:r>
              </a:p>
              <a:p>
                <a:endParaRPr lang="en-US" sz="1800">
                  <a:latin typeface="Times New Roman"/>
                  <a:cs typeface="Times New Roman"/>
                </a:endParaRPr>
              </a:p>
              <a:p>
                <a:r>
                  <a:rPr lang="en-US" sz="2800">
                    <a:latin typeface="Times New Roman"/>
                    <a:cs typeface="Times New Roman"/>
                  </a:rPr>
                  <a:t>The image to the left shows a rain-to-snow event on January 20, 2022.  A very good agreement between the PIP density and Doppler velocity algorithms is evident.  PARSIVEL phase transition occurs slightly later while MRR Doppler velocity algorithm predicts snow earlier.  The period of sharp drop off in PIP density matches well with the sharp increase in IMERG probability of snow, which is based on All-In-One weather station wet-bulb temperature. </a:t>
                </a:r>
              </a:p>
            </p:txBody>
          </p:sp>
        </p:grpSp>
        <p:grpSp>
          <p:nvGrpSpPr>
            <p:cNvPr id="33" name="Group 32">
              <a:extLst>
                <a:ext uri="{FF2B5EF4-FFF2-40B4-BE49-F238E27FC236}">
                  <a16:creationId xmlns:a16="http://schemas.microsoft.com/office/drawing/2014/main" id="{A3734DA9-2301-B48E-1BAE-F95E255107CF}"/>
                </a:ext>
              </a:extLst>
            </p:cNvPr>
            <p:cNvGrpSpPr/>
            <p:nvPr/>
          </p:nvGrpSpPr>
          <p:grpSpPr>
            <a:xfrm>
              <a:off x="276626" y="25998013"/>
              <a:ext cx="18968689" cy="10445655"/>
              <a:chOff x="437417" y="11057403"/>
              <a:chExt cx="18968689" cy="10445655"/>
            </a:xfrm>
          </p:grpSpPr>
          <p:sp>
            <p:nvSpPr>
              <p:cNvPr id="73" name="TextBox 72">
                <a:extLst>
                  <a:ext uri="{FF2B5EF4-FFF2-40B4-BE49-F238E27FC236}">
                    <a16:creationId xmlns:a16="http://schemas.microsoft.com/office/drawing/2014/main" id="{E4E595B2-36D1-B89E-1522-C2A175B0F2E5}"/>
                  </a:ext>
                </a:extLst>
              </p:cNvPr>
              <p:cNvSpPr txBox="1"/>
              <p:nvPr/>
            </p:nvSpPr>
            <p:spPr>
              <a:xfrm>
                <a:off x="437417" y="11057403"/>
                <a:ext cx="18968689" cy="1107996"/>
              </a:xfrm>
              <a:prstGeom prst="rect">
                <a:avLst/>
              </a:prstGeom>
              <a:noFill/>
              <a:ln>
                <a:noFill/>
              </a:ln>
            </p:spPr>
            <p:txBody>
              <a:bodyPr wrap="square" rtlCol="0">
                <a:spAutoFit/>
              </a:bodyPr>
              <a:lstStyle/>
              <a:p>
                <a:pPr algn="ctr"/>
                <a:r>
                  <a:rPr lang="en-US" sz="6600"/>
                  <a:t>GPM GV Assets Assist Synergistic Field Campaigns</a:t>
                </a:r>
              </a:p>
            </p:txBody>
          </p:sp>
          <p:pic>
            <p:nvPicPr>
              <p:cNvPr id="74" name="Picture 73">
                <a:extLst>
                  <a:ext uri="{FF2B5EF4-FFF2-40B4-BE49-F238E27FC236}">
                    <a16:creationId xmlns:a16="http://schemas.microsoft.com/office/drawing/2014/main" id="{ADCDEC67-F5CA-B674-68DB-2024BAB623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108469" y="14469441"/>
                <a:ext cx="4932234" cy="3873321"/>
              </a:xfrm>
              <a:prstGeom prst="rect">
                <a:avLst/>
              </a:prstGeom>
            </p:spPr>
          </p:pic>
          <p:sp>
            <p:nvSpPr>
              <p:cNvPr id="76" name="TextBox 75">
                <a:extLst>
                  <a:ext uri="{FF2B5EF4-FFF2-40B4-BE49-F238E27FC236}">
                    <a16:creationId xmlns:a16="http://schemas.microsoft.com/office/drawing/2014/main" id="{2B219122-3FCB-4D19-2F00-2AC82AF5DA6A}"/>
                  </a:ext>
                </a:extLst>
              </p:cNvPr>
              <p:cNvSpPr txBox="1"/>
              <p:nvPr/>
            </p:nvSpPr>
            <p:spPr>
              <a:xfrm>
                <a:off x="608633" y="18825402"/>
                <a:ext cx="9450481" cy="2677656"/>
              </a:xfrm>
              <a:prstGeom prst="rect">
                <a:avLst/>
              </a:prstGeom>
              <a:noFill/>
              <a:ln w="12700" cap="flat" cmpd="sng" algn="ctr">
                <a:noFill/>
                <a:prstDash val="solid"/>
                <a:round/>
                <a:headEnd type="none" w="med" len="med"/>
                <a:tailEnd type="none" w="med" len="med"/>
              </a:ln>
            </p:spPr>
            <p:txBody>
              <a:bodyPr wrap="square" rtlCol="0">
                <a:spAutoFit/>
              </a:bodyPr>
              <a:lstStyle/>
              <a:p>
                <a:r>
                  <a:rPr lang="en-US" sz="2800">
                    <a:effectLst/>
                    <a:ea typeface="Calibri" panose="020F0502020204030204" pitchFamily="34" charset="0"/>
                    <a:cs typeface="Arial" panose="020B0604020202020204" pitchFamily="34" charset="0"/>
                  </a:rPr>
                  <a:t>A) Sites associated with the TIME SLICE experiment. NASA instruments will be located at the SAGR. B) aerial view of the SAGR site with proposed locations for the requested instruments. NASA has provided the campaign and MRR Pro, and a PIERS+ precipitation station for the campaign.</a:t>
                </a:r>
              </a:p>
              <a:p>
                <a:r>
                  <a:rPr lang="en-US" sz="2800">
                    <a:ea typeface="Calibri" panose="020F0502020204030204" pitchFamily="34" charset="0"/>
                    <a:cs typeface="Arial" panose="020B0604020202020204" pitchFamily="34" charset="0"/>
                  </a:rPr>
                  <a:t>[</a:t>
                </a:r>
                <a:r>
                  <a:rPr lang="en-US" sz="2800" i="1">
                    <a:effectLst/>
                    <a:ea typeface="Calibri" panose="020F0502020204030204" pitchFamily="34" charset="0"/>
                    <a:cs typeface="Arial" panose="020B0604020202020204" pitchFamily="34" charset="0"/>
                  </a:rPr>
                  <a:t>Courtesy Brenda Dolan</a:t>
                </a:r>
                <a:r>
                  <a:rPr lang="en-US" sz="2800" i="1">
                    <a:ea typeface="Calibri" panose="020F0502020204030204" pitchFamily="34" charset="0"/>
                    <a:cs typeface="Arial" panose="020B0604020202020204" pitchFamily="34" charset="0"/>
                  </a:rPr>
                  <a:t>]</a:t>
                </a:r>
                <a:endParaRPr lang="en-US" sz="2800">
                  <a:effectLst/>
                  <a:ea typeface="Calibri" panose="020F0502020204030204" pitchFamily="34" charset="0"/>
                  <a:cs typeface="Arial" panose="020B0604020202020204" pitchFamily="34" charset="0"/>
                </a:endParaRPr>
              </a:p>
            </p:txBody>
          </p:sp>
          <p:pic>
            <p:nvPicPr>
              <p:cNvPr id="78" name="Picture 77">
                <a:extLst>
                  <a:ext uri="{FF2B5EF4-FFF2-40B4-BE49-F238E27FC236}">
                    <a16:creationId xmlns:a16="http://schemas.microsoft.com/office/drawing/2014/main" id="{1DCDE565-CE49-A509-CC5B-E6543230D80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08633" y="14347884"/>
                <a:ext cx="4431070" cy="4112895"/>
              </a:xfrm>
              <a:prstGeom prst="rect">
                <a:avLst/>
              </a:prstGeom>
            </p:spPr>
          </p:pic>
          <p:sp>
            <p:nvSpPr>
              <p:cNvPr id="82" name="TextBox 81">
                <a:extLst>
                  <a:ext uri="{FF2B5EF4-FFF2-40B4-BE49-F238E27FC236}">
                    <a16:creationId xmlns:a16="http://schemas.microsoft.com/office/drawing/2014/main" id="{00B863FC-B46B-78E1-AEDB-D51E28475848}"/>
                  </a:ext>
                </a:extLst>
              </p:cNvPr>
              <p:cNvSpPr txBox="1"/>
              <p:nvPr/>
            </p:nvSpPr>
            <p:spPr>
              <a:xfrm>
                <a:off x="1296429" y="12204933"/>
                <a:ext cx="17199986" cy="1938992"/>
              </a:xfrm>
              <a:prstGeom prst="rect">
                <a:avLst/>
              </a:prstGeom>
              <a:noFill/>
              <a:ln w="12700" cap="flat" cmpd="sng" algn="ctr">
                <a:solidFill>
                  <a:schemeClr val="tx1"/>
                </a:solidFill>
                <a:prstDash val="solid"/>
                <a:round/>
                <a:headEnd type="none" w="med" len="med"/>
                <a:tailEnd type="none" w="med" len="med"/>
              </a:ln>
            </p:spPr>
            <p:txBody>
              <a:bodyPr wrap="square" rtlCol="0">
                <a:spAutoFit/>
              </a:bodyPr>
              <a:lstStyle/>
              <a:p>
                <a:pPr algn="ctr"/>
                <a:r>
                  <a:rPr lang="en-US" sz="4000" b="1">
                    <a:solidFill>
                      <a:srgbClr val="000000"/>
                    </a:solidFill>
                    <a:effectLst/>
                    <a:ea typeface="Times New Roman" panose="02020603050405020304" pitchFamily="18" charset="0"/>
                  </a:rPr>
                  <a:t>T</a:t>
                </a:r>
                <a:r>
                  <a:rPr lang="en-US" sz="4000">
                    <a:solidFill>
                      <a:srgbClr val="000000"/>
                    </a:solidFill>
                    <a:effectLst/>
                    <a:ea typeface="Times New Roman" panose="02020603050405020304" pitchFamily="18" charset="0"/>
                  </a:rPr>
                  <a:t>esting </a:t>
                </a:r>
                <a:r>
                  <a:rPr lang="en-US" sz="4000" b="1">
                    <a:solidFill>
                      <a:srgbClr val="000000"/>
                    </a:solidFill>
                    <a:effectLst/>
                    <a:ea typeface="Times New Roman" panose="02020603050405020304" pitchFamily="18" charset="0"/>
                  </a:rPr>
                  <a:t>I</a:t>
                </a:r>
                <a:r>
                  <a:rPr lang="en-US" sz="4000">
                    <a:solidFill>
                      <a:srgbClr val="000000"/>
                    </a:solidFill>
                    <a:effectLst/>
                    <a:ea typeface="Times New Roman" panose="02020603050405020304" pitchFamily="18" charset="0"/>
                  </a:rPr>
                  <a:t>NCUS </a:t>
                </a:r>
                <a:r>
                  <a:rPr lang="en-US" sz="4000" b="1">
                    <a:solidFill>
                      <a:srgbClr val="000000"/>
                    </a:solidFill>
                    <a:effectLst/>
                    <a:ea typeface="Times New Roman" panose="02020603050405020304" pitchFamily="18" charset="0"/>
                  </a:rPr>
                  <a:t>M</a:t>
                </a:r>
                <a:r>
                  <a:rPr lang="en-US" sz="4000">
                    <a:solidFill>
                      <a:srgbClr val="000000"/>
                    </a:solidFill>
                    <a:effectLst/>
                    <a:ea typeface="Times New Roman" panose="02020603050405020304" pitchFamily="18" charset="0"/>
                  </a:rPr>
                  <a:t>ethods </a:t>
                </a:r>
                <a:r>
                  <a:rPr lang="en-US" sz="4000" b="1">
                    <a:solidFill>
                      <a:srgbClr val="000000"/>
                    </a:solidFill>
                    <a:effectLst/>
                    <a:ea typeface="Times New Roman" panose="02020603050405020304" pitchFamily="18" charset="0"/>
                  </a:rPr>
                  <a:t>E</a:t>
                </a:r>
                <a:r>
                  <a:rPr lang="en-US" sz="4000">
                    <a:solidFill>
                      <a:srgbClr val="000000"/>
                    </a:solidFill>
                    <a:effectLst/>
                    <a:ea typeface="Times New Roman" panose="02020603050405020304" pitchFamily="18" charset="0"/>
                  </a:rPr>
                  <a:t>xperiment – </a:t>
                </a:r>
                <a:r>
                  <a:rPr lang="en-US" sz="4000" b="1">
                    <a:solidFill>
                      <a:srgbClr val="000000"/>
                    </a:solidFill>
                    <a:effectLst/>
                    <a:ea typeface="Times New Roman" panose="02020603050405020304" pitchFamily="18" charset="0"/>
                  </a:rPr>
                  <a:t>S</a:t>
                </a:r>
                <a:r>
                  <a:rPr lang="en-US" sz="4000">
                    <a:solidFill>
                      <a:srgbClr val="000000"/>
                    </a:solidFill>
                    <a:effectLst/>
                    <a:ea typeface="Times New Roman" panose="02020603050405020304" pitchFamily="18" charset="0"/>
                  </a:rPr>
                  <a:t>uborbital </a:t>
                </a:r>
                <a:r>
                  <a:rPr lang="en-US" sz="4000" err="1">
                    <a:solidFill>
                      <a:srgbClr val="000000"/>
                    </a:solidFill>
                    <a:effectLst/>
                    <a:ea typeface="Times New Roman" panose="02020603050405020304" pitchFamily="18" charset="0"/>
                  </a:rPr>
                  <a:t>pre</a:t>
                </a:r>
                <a:r>
                  <a:rPr lang="en-US" sz="4000" b="1" err="1">
                    <a:solidFill>
                      <a:srgbClr val="000000"/>
                    </a:solidFill>
                    <a:effectLst/>
                    <a:ea typeface="Times New Roman" panose="02020603050405020304" pitchFamily="18" charset="0"/>
                  </a:rPr>
                  <a:t>L</a:t>
                </a:r>
                <a:r>
                  <a:rPr lang="en-US" sz="4000" err="1">
                    <a:solidFill>
                      <a:srgbClr val="000000"/>
                    </a:solidFill>
                    <a:effectLst/>
                    <a:ea typeface="Times New Roman" panose="02020603050405020304" pitchFamily="18" charset="0"/>
                  </a:rPr>
                  <a:t>aunch</a:t>
                </a:r>
                <a:r>
                  <a:rPr lang="en-US" sz="4000">
                    <a:solidFill>
                      <a:srgbClr val="000000"/>
                    </a:solidFill>
                    <a:effectLst/>
                    <a:ea typeface="Times New Roman" panose="02020603050405020304" pitchFamily="18" charset="0"/>
                  </a:rPr>
                  <a:t> </a:t>
                </a:r>
              </a:p>
              <a:p>
                <a:pPr algn="ctr"/>
                <a:r>
                  <a:rPr lang="en-US" sz="4000" b="1">
                    <a:solidFill>
                      <a:srgbClr val="000000"/>
                    </a:solidFill>
                    <a:effectLst/>
                    <a:ea typeface="Times New Roman" panose="02020603050405020304" pitchFamily="18" charset="0"/>
                  </a:rPr>
                  <a:t>I</a:t>
                </a:r>
                <a:r>
                  <a:rPr lang="en-US" sz="4000">
                    <a:solidFill>
                      <a:srgbClr val="000000"/>
                    </a:solidFill>
                    <a:effectLst/>
                    <a:ea typeface="Times New Roman" panose="02020603050405020304" pitchFamily="18" charset="0"/>
                  </a:rPr>
                  <a:t>nvestigations of </a:t>
                </a:r>
                <a:r>
                  <a:rPr lang="en-US" sz="4000" b="1">
                    <a:solidFill>
                      <a:srgbClr val="000000"/>
                    </a:solidFill>
                    <a:effectLst/>
                    <a:ea typeface="Times New Roman" panose="02020603050405020304" pitchFamily="18" charset="0"/>
                  </a:rPr>
                  <a:t>C</a:t>
                </a:r>
                <a:r>
                  <a:rPr lang="en-US" sz="4000">
                    <a:solidFill>
                      <a:srgbClr val="000000"/>
                    </a:solidFill>
                    <a:effectLst/>
                    <a:ea typeface="Times New Roman" panose="02020603050405020304" pitchFamily="18" charset="0"/>
                  </a:rPr>
                  <a:t>onvective </a:t>
                </a:r>
                <a:r>
                  <a:rPr lang="en-US" sz="4000" b="1">
                    <a:solidFill>
                      <a:srgbClr val="000000"/>
                    </a:solidFill>
                    <a:effectLst/>
                    <a:ea typeface="Times New Roman" panose="02020603050405020304" pitchFamily="18" charset="0"/>
                  </a:rPr>
                  <a:t>E</a:t>
                </a:r>
                <a:r>
                  <a:rPr lang="en-US" sz="4000">
                    <a:solidFill>
                      <a:srgbClr val="000000"/>
                    </a:solidFill>
                    <a:effectLst/>
                    <a:ea typeface="Times New Roman" panose="02020603050405020304" pitchFamily="18" charset="0"/>
                  </a:rPr>
                  <a:t>volution in Colorado </a:t>
                </a:r>
              </a:p>
              <a:p>
                <a:pPr algn="ctr"/>
                <a:r>
                  <a:rPr lang="en-US" sz="4000">
                    <a:solidFill>
                      <a:srgbClr val="000000"/>
                    </a:solidFill>
                    <a:effectLst/>
                    <a:ea typeface="Times New Roman" panose="02020603050405020304" pitchFamily="18" charset="0"/>
                  </a:rPr>
                  <a:t>(TIME-SLICE CO)</a:t>
                </a:r>
                <a:r>
                  <a:rPr lang="en-US" sz="4000">
                    <a:effectLst/>
                  </a:rPr>
                  <a:t> </a:t>
                </a:r>
                <a:endParaRPr lang="en-US" sz="4000">
                  <a:cs typeface="Times New Roman"/>
                </a:endParaRPr>
              </a:p>
            </p:txBody>
          </p:sp>
          <p:sp>
            <p:nvSpPr>
              <p:cNvPr id="83" name="TextBox 82">
                <a:extLst>
                  <a:ext uri="{FF2B5EF4-FFF2-40B4-BE49-F238E27FC236}">
                    <a16:creationId xmlns:a16="http://schemas.microsoft.com/office/drawing/2014/main" id="{7A883B13-7FB5-5BD8-51A2-2E763CD2AA00}"/>
                  </a:ext>
                </a:extLst>
              </p:cNvPr>
              <p:cNvSpPr txBox="1"/>
              <p:nvPr/>
            </p:nvSpPr>
            <p:spPr>
              <a:xfrm>
                <a:off x="10220336" y="14468537"/>
                <a:ext cx="9169632" cy="6986528"/>
              </a:xfrm>
              <a:prstGeom prst="rect">
                <a:avLst/>
              </a:prstGeom>
              <a:noFill/>
              <a:ln w="12700" cap="flat" cmpd="sng" algn="ctr">
                <a:noFill/>
                <a:prstDash val="solid"/>
                <a:round/>
                <a:headEnd type="none" w="med" len="med"/>
                <a:tailEnd type="none" w="med" len="med"/>
              </a:ln>
            </p:spPr>
            <p:txBody>
              <a:bodyPr wrap="square" rtlCol="0">
                <a:spAutoFit/>
              </a:bodyPr>
              <a:lstStyle/>
              <a:p>
                <a:pPr algn="l"/>
                <a:r>
                  <a:rPr lang="en-US" sz="2800" b="0" i="0" u="none" strike="noStrike">
                    <a:solidFill>
                      <a:srgbClr val="000000"/>
                    </a:solidFill>
                    <a:effectLst/>
                  </a:rPr>
                  <a:t>The primary goals of the </a:t>
                </a:r>
                <a:r>
                  <a:rPr lang="en-US" sz="2800" b="0" i="0" u="none" strike="noStrike" err="1">
                    <a:solidFill>
                      <a:srgbClr val="000000"/>
                    </a:solidFill>
                    <a:effectLst/>
                  </a:rPr>
                  <a:t>INvestigation</a:t>
                </a:r>
                <a:r>
                  <a:rPr lang="en-US" sz="2800" b="0" i="0" u="none" strike="noStrike">
                    <a:solidFill>
                      <a:srgbClr val="000000"/>
                    </a:solidFill>
                    <a:effectLst/>
                  </a:rPr>
                  <a:t> of Convective Updrafts (INCUS) mission are:</a:t>
                </a:r>
              </a:p>
              <a:p>
                <a:pPr marL="514350" indent="-514350" algn="l">
                  <a:buFont typeface="+mj-lt"/>
                  <a:buAutoNum type="arabicPeriod"/>
                </a:pPr>
                <a:r>
                  <a:rPr lang="en-US" sz="2800" b="0" i="0" u="none" strike="noStrike">
                    <a:solidFill>
                      <a:srgbClr val="000000"/>
                    </a:solidFill>
                    <a:effectLst/>
                  </a:rPr>
                  <a:t>To determine the predominant environmental properties controlling convective mass flux in tropical convective storms</a:t>
                </a:r>
              </a:p>
              <a:p>
                <a:pPr marL="514350" indent="-514350" algn="l">
                  <a:buFont typeface="+mj-lt"/>
                  <a:buAutoNum type="arabicPeriod"/>
                </a:pPr>
                <a:r>
                  <a:rPr lang="en-US" sz="2800" b="0" i="0" u="none" strike="noStrike">
                    <a:solidFill>
                      <a:srgbClr val="000000"/>
                    </a:solidFill>
                    <a:effectLst/>
                  </a:rPr>
                  <a:t>The relationship between convective mass flux and high anvil clouds</a:t>
                </a:r>
              </a:p>
              <a:p>
                <a:pPr marL="514350" indent="-514350" algn="l">
                  <a:buFont typeface="+mj-lt"/>
                  <a:buAutoNum type="arabicPeriod"/>
                </a:pPr>
                <a:r>
                  <a:rPr lang="en-US" sz="2800" b="0" i="0" u="none" strike="noStrike">
                    <a:solidFill>
                      <a:srgbClr val="000000"/>
                    </a:solidFill>
                    <a:effectLst/>
                  </a:rPr>
                  <a:t>The relationship between convective mass flux and the type and intensity of the extreme weather produced</a:t>
                </a:r>
              </a:p>
              <a:p>
                <a:pPr algn="l"/>
                <a:endParaRPr lang="en-US" sz="2800">
                  <a:solidFill>
                    <a:srgbClr val="000000"/>
                  </a:solidFill>
                </a:endParaRPr>
              </a:p>
              <a:p>
                <a:pPr algn="l"/>
                <a:r>
                  <a:rPr lang="en-US" sz="2800">
                    <a:solidFill>
                      <a:srgbClr val="000000"/>
                    </a:solidFill>
                    <a:effectLst/>
                    <a:ea typeface="Times New Roman" panose="02020603050405020304" pitchFamily="18" charset="0"/>
                  </a:rPr>
                  <a:t>TIME-SLICE CO will build an initial proving ground to determine the types of data needed</a:t>
                </a:r>
                <a:r>
                  <a:rPr lang="en-US" sz="2800" i="1">
                    <a:solidFill>
                      <a:srgbClr val="000000"/>
                    </a:solidFill>
                    <a:effectLst/>
                    <a:ea typeface="Times New Roman" panose="02020603050405020304" pitchFamily="18" charset="0"/>
                  </a:rPr>
                  <a:t> </a:t>
                </a:r>
                <a:r>
                  <a:rPr lang="en-US" sz="2800">
                    <a:solidFill>
                      <a:srgbClr val="000000"/>
                    </a:solidFill>
                    <a:effectLst/>
                    <a:ea typeface="Times New Roman" panose="02020603050405020304" pitchFamily="18" charset="0"/>
                  </a:rPr>
                  <a:t>to validate products for the NASA EV-3 Investigation of Convective Updrafts (INCUS) mission</a:t>
                </a:r>
                <a:r>
                  <a:rPr lang="en-US" sz="2800">
                    <a:solidFill>
                      <a:srgbClr val="000000"/>
                    </a:solidFill>
                    <a:ea typeface="Times New Roman" panose="02020603050405020304" pitchFamily="18" charset="0"/>
                  </a:rPr>
                  <a:t>.</a:t>
                </a:r>
              </a:p>
              <a:p>
                <a:pPr algn="l"/>
                <a:endParaRPr lang="en-US" sz="1800" b="0" u="none" strike="noStrike">
                  <a:solidFill>
                    <a:srgbClr val="000000"/>
                  </a:solidFill>
                  <a:effectLst/>
                </a:endParaRPr>
              </a:p>
              <a:p>
                <a:r>
                  <a:rPr lang="en-US" sz="2800">
                    <a:solidFill>
                      <a:srgbClr val="000000"/>
                    </a:solidFill>
                  </a:rPr>
                  <a:t>[</a:t>
                </a:r>
                <a:r>
                  <a:rPr lang="en-US" sz="2800" i="1">
                    <a:solidFill>
                      <a:srgbClr val="000000"/>
                    </a:solidFill>
                  </a:rPr>
                  <a:t>Courtesy https://</a:t>
                </a:r>
                <a:r>
                  <a:rPr lang="en-US" sz="2800" i="1" err="1">
                    <a:solidFill>
                      <a:srgbClr val="000000"/>
                    </a:solidFill>
                  </a:rPr>
                  <a:t>incus.colostate.edu</a:t>
                </a:r>
                <a:r>
                  <a:rPr lang="en-US" sz="2800" i="1">
                    <a:solidFill>
                      <a:srgbClr val="000000"/>
                    </a:solidFill>
                  </a:rPr>
                  <a:t>/mission/overview</a:t>
                </a:r>
                <a:r>
                  <a:rPr lang="en-US" sz="2800">
                    <a:solidFill>
                      <a:srgbClr val="000000"/>
                    </a:solidFill>
                  </a:rPr>
                  <a:t>]</a:t>
                </a:r>
              </a:p>
            </p:txBody>
          </p:sp>
        </p:grpSp>
        <p:grpSp>
          <p:nvGrpSpPr>
            <p:cNvPr id="34" name="Group 33">
              <a:extLst>
                <a:ext uri="{FF2B5EF4-FFF2-40B4-BE49-F238E27FC236}">
                  <a16:creationId xmlns:a16="http://schemas.microsoft.com/office/drawing/2014/main" id="{7A787298-FD2A-D22C-0692-C34C5096285C}"/>
                </a:ext>
              </a:extLst>
            </p:cNvPr>
            <p:cNvGrpSpPr/>
            <p:nvPr/>
          </p:nvGrpSpPr>
          <p:grpSpPr>
            <a:xfrm>
              <a:off x="260488" y="18357692"/>
              <a:ext cx="19091517" cy="7404759"/>
              <a:chOff x="837339" y="3221489"/>
              <a:chExt cx="19091517" cy="7404759"/>
            </a:xfrm>
          </p:grpSpPr>
          <p:sp>
            <p:nvSpPr>
              <p:cNvPr id="66" name="TextBox 65">
                <a:extLst>
                  <a:ext uri="{FF2B5EF4-FFF2-40B4-BE49-F238E27FC236}">
                    <a16:creationId xmlns:a16="http://schemas.microsoft.com/office/drawing/2014/main" id="{B81291DE-5AB0-B1F0-4D9E-64B95CFAE25B}"/>
                  </a:ext>
                </a:extLst>
              </p:cNvPr>
              <p:cNvSpPr txBox="1"/>
              <p:nvPr/>
            </p:nvSpPr>
            <p:spPr>
              <a:xfrm>
                <a:off x="837339" y="3259126"/>
                <a:ext cx="19077545" cy="1107996"/>
              </a:xfrm>
              <a:prstGeom prst="rect">
                <a:avLst/>
              </a:prstGeom>
              <a:noFill/>
              <a:ln w="12700" cap="flat" cmpd="sng" algn="ctr">
                <a:noFill/>
                <a:prstDash val="solid"/>
                <a:round/>
                <a:headEnd type="none" w="med" len="med"/>
                <a:tailEnd type="none" w="med" len="med"/>
              </a:ln>
            </p:spPr>
            <p:txBody>
              <a:bodyPr wrap="square">
                <a:spAutoFit/>
              </a:bodyPr>
              <a:lstStyle/>
              <a:p>
                <a:pPr algn="ctr"/>
                <a:r>
                  <a:rPr lang="en-US" sz="6600"/>
                  <a:t>GPM Precipitation Research Facility Status</a:t>
                </a:r>
                <a:endParaRPr lang="en-US" sz="7799">
                  <a:solidFill>
                    <a:srgbClr val="FF0000"/>
                  </a:solidFill>
                </a:endParaRPr>
              </a:p>
            </p:txBody>
          </p:sp>
          <p:sp>
            <p:nvSpPr>
              <p:cNvPr id="71" name="Rectangle 70">
                <a:extLst>
                  <a:ext uri="{FF2B5EF4-FFF2-40B4-BE49-F238E27FC236}">
                    <a16:creationId xmlns:a16="http://schemas.microsoft.com/office/drawing/2014/main" id="{CA5A98D4-6273-0301-AD90-8DEC262F0091}"/>
                  </a:ext>
                </a:extLst>
              </p:cNvPr>
              <p:cNvSpPr/>
              <p:nvPr/>
            </p:nvSpPr>
            <p:spPr>
              <a:xfrm>
                <a:off x="864026" y="3221489"/>
                <a:ext cx="19064830" cy="740475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799"/>
              </a:p>
            </p:txBody>
          </p:sp>
          <p:sp>
            <p:nvSpPr>
              <p:cNvPr id="72" name="TextBox 71">
                <a:extLst>
                  <a:ext uri="{FF2B5EF4-FFF2-40B4-BE49-F238E27FC236}">
                    <a16:creationId xmlns:a16="http://schemas.microsoft.com/office/drawing/2014/main" id="{E327E534-BCB5-A8DF-971A-322427FD9060}"/>
                  </a:ext>
                </a:extLst>
              </p:cNvPr>
              <p:cNvSpPr txBox="1"/>
              <p:nvPr/>
            </p:nvSpPr>
            <p:spPr>
              <a:xfrm>
                <a:off x="1072116" y="4390923"/>
                <a:ext cx="10366439" cy="5693866"/>
              </a:xfrm>
              <a:prstGeom prst="rect">
                <a:avLst/>
              </a:prstGeom>
              <a:noFill/>
              <a:ln w="12700" cap="flat" cmpd="sng" algn="ctr">
                <a:noFill/>
                <a:prstDash val="solid"/>
                <a:round/>
                <a:headEnd type="none" w="med" len="med"/>
                <a:tailEnd type="none" w="med" len="med"/>
              </a:ln>
            </p:spPr>
            <p:txBody>
              <a:bodyPr wrap="square" rtlCol="0">
                <a:spAutoFit/>
              </a:bodyPr>
              <a:lstStyle/>
              <a:p>
                <a:r>
                  <a:rPr lang="en-US" sz="2800">
                    <a:latin typeface="Times New Roman"/>
                    <a:cs typeface="Times New Roman"/>
                  </a:rPr>
                  <a:t>A key asset for the GPM GV Program is the GPM Precipitation Research Facility (PRF) located at near NASA Wallops Flight Facility in Wallops Island, VA. The PRF currently hosts a variety of ground-based and remote-sensing instruments for studying precipitation physics and microphysics. The lynchpin instrument is NASA’s Polarimetric radar (NPOL) located approximately 38 km NNE of the Wallops main base in Newark, MD.</a:t>
                </a:r>
              </a:p>
              <a:p>
                <a:endParaRPr lang="en-US" sz="2800">
                  <a:latin typeface="Times New Roman"/>
                  <a:cs typeface="Times New Roman"/>
                </a:endParaRPr>
              </a:p>
              <a:p>
                <a:r>
                  <a:rPr lang="en-US" sz="2800">
                    <a:latin typeface="Times New Roman"/>
                    <a:cs typeface="Times New Roman"/>
                  </a:rPr>
                  <a:t>The PRF hosts numerous other instruments including several </a:t>
                </a:r>
                <a:r>
                  <a:rPr lang="en-US" sz="2800" err="1">
                    <a:latin typeface="Times New Roman"/>
                    <a:cs typeface="Times New Roman"/>
                  </a:rPr>
                  <a:t>disdrometers</a:t>
                </a:r>
                <a:r>
                  <a:rPr lang="en-US" sz="2800">
                    <a:latin typeface="Times New Roman"/>
                    <a:cs typeface="Times New Roman"/>
                  </a:rPr>
                  <a:t> (Parsivel2, 2DVD, MPS), Micro Rain Radars (MRR-2 and </a:t>
                </a:r>
                <a:r>
                  <a:rPr lang="en-US" sz="2800" err="1">
                    <a:latin typeface="Times New Roman"/>
                    <a:cs typeface="Times New Roman"/>
                  </a:rPr>
                  <a:t>MRRPro</a:t>
                </a:r>
                <a:r>
                  <a:rPr lang="en-US" sz="2800">
                    <a:latin typeface="Times New Roman"/>
                    <a:cs typeface="Times New Roman"/>
                  </a:rPr>
                  <a:t>), Precipitation Imaging Package (PIP),  </a:t>
                </a:r>
                <a:r>
                  <a:rPr lang="en-US" sz="2800" err="1">
                    <a:latin typeface="Times New Roman"/>
                    <a:cs typeface="Times New Roman"/>
                  </a:rPr>
                  <a:t>MetOne</a:t>
                </a:r>
                <a:r>
                  <a:rPr lang="en-US" sz="2800">
                    <a:latin typeface="Times New Roman"/>
                    <a:cs typeface="Times New Roman"/>
                  </a:rPr>
                  <a:t> and </a:t>
                </a:r>
                <a:r>
                  <a:rPr lang="en-US" sz="2800" err="1">
                    <a:latin typeface="Times New Roman"/>
                    <a:cs typeface="Times New Roman"/>
                  </a:rPr>
                  <a:t>RMYoung</a:t>
                </a:r>
                <a:r>
                  <a:rPr lang="en-US" sz="2800">
                    <a:latin typeface="Times New Roman"/>
                    <a:cs typeface="Times New Roman"/>
                  </a:rPr>
                  <a:t> All-in-One, Campbell Scientific Weather Tower and numerous precipitation gauges (tipping bucket and </a:t>
                </a:r>
                <a:r>
                  <a:rPr lang="en-US" sz="2800" err="1">
                    <a:latin typeface="Times New Roman"/>
                    <a:cs typeface="Times New Roman"/>
                  </a:rPr>
                  <a:t>Pluvio</a:t>
                </a:r>
                <a:r>
                  <a:rPr lang="en-US" sz="2800">
                    <a:latin typeface="Times New Roman"/>
                    <a:cs typeface="Times New Roman"/>
                  </a:rPr>
                  <a:t>).</a:t>
                </a:r>
                <a:endParaRPr lang="en-US" sz="2800">
                  <a:solidFill>
                    <a:srgbClr val="FF0000"/>
                  </a:solidFill>
                  <a:latin typeface="Times New Roman"/>
                  <a:cs typeface="Times New Roman"/>
                </a:endParaRPr>
              </a:p>
            </p:txBody>
          </p:sp>
        </p:grpSp>
        <p:sp>
          <p:nvSpPr>
            <p:cNvPr id="35" name="TextBox 34">
              <a:extLst>
                <a:ext uri="{FF2B5EF4-FFF2-40B4-BE49-F238E27FC236}">
                  <a16:creationId xmlns:a16="http://schemas.microsoft.com/office/drawing/2014/main" id="{64E1FE2F-CE2F-072D-FA3E-4A7D2DA43756}"/>
                </a:ext>
              </a:extLst>
            </p:cNvPr>
            <p:cNvSpPr txBox="1"/>
            <p:nvPr/>
          </p:nvSpPr>
          <p:spPr>
            <a:xfrm>
              <a:off x="531346" y="10523406"/>
              <a:ext cx="14930070" cy="7417415"/>
            </a:xfrm>
            <a:prstGeom prst="rect">
              <a:avLst/>
            </a:prstGeom>
            <a:noFill/>
            <a:ln w="12700" cap="flat" cmpd="sng" algn="ctr">
              <a:noFill/>
              <a:prstDash val="solid"/>
              <a:round/>
              <a:headEnd type="none" w="med" len="med"/>
              <a:tailEnd type="none" w="med" len="med"/>
            </a:ln>
          </p:spPr>
          <p:txBody>
            <a:bodyPr wrap="square" rtlCol="0">
              <a:spAutoFit/>
            </a:bodyPr>
            <a:lstStyle/>
            <a:p>
              <a:pPr>
                <a:buSzPts val="1000"/>
                <a:tabLst>
                  <a:tab pos="533415" algn="l"/>
                </a:tabLs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GPM GV network truly is global!</a:t>
              </a:r>
            </a:p>
            <a:p>
              <a:pPr marL="457200" indent="-457200">
                <a:buSzPts val="1000"/>
                <a:buFont typeface="Arial" panose="020B0604020202020204" pitchFamily="34" charset="0"/>
                <a:buChar char="•"/>
                <a:tabLst>
                  <a:tab pos="533415" algn="l"/>
                </a:tabLs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GPM Validation Network currently consists of 80 CONUS and 21 international individual sites.  GSFC provides quality control of the radar data, and MSFC executes the VN software to match GV observations to GPM retrievals.</a:t>
              </a:r>
            </a:p>
            <a:p>
              <a:pPr marL="400061" indent="-400061">
                <a:buSzPts val="1000"/>
                <a:buFont typeface="Arial" panose="020B0604020202020204" pitchFamily="34" charset="0"/>
                <a:buChar char="•"/>
                <a:tabLst>
                  <a:tab pos="533415"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Through an international partnership with Environment and Climate Change Canada, NASA’s GPM-GV group ingests and processes five Eastern Canadian Radars. </a:t>
              </a:r>
            </a:p>
            <a:p>
              <a:pPr marL="400061" indent="-400061">
                <a:buSzPts val="1000"/>
                <a:buFont typeface="Arial" panose="020B0604020202020204" pitchFamily="34" charset="0"/>
                <a:buChar char="•"/>
                <a:tabLst>
                  <a:tab pos="533415" algn="l"/>
                </a:tabLs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GPM GV supports eight different Minority Serving Institutions (MSI) in support of a NASA HQ goal to increase participation of MSI in Earth Science Division (ESD) STEM education.</a:t>
              </a:r>
            </a:p>
            <a:p>
              <a:pPr marL="400061" indent="-400061">
                <a:buSzPts val="1000"/>
                <a:buFont typeface="Arial" panose="020B0604020202020204" pitchFamily="34" charset="0"/>
                <a:buChar char="•"/>
                <a:tabLst>
                  <a:tab pos="533415" algn="l"/>
                </a:tabLs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GPM-GV python based </a:t>
              </a:r>
              <a:r>
                <a:rPr lang="en-US" sz="28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GVradar</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package used for processing of ground-based radars and retrievals</a:t>
              </a:r>
            </a:p>
            <a:p>
              <a:pPr marL="400061" indent="-400061">
                <a:buSzPts val="1000"/>
                <a:buFont typeface="Arial" panose="020B0604020202020204" pitchFamily="34" charset="0"/>
                <a:buChar char="•"/>
                <a:tabLst>
                  <a:tab pos="533415" algn="l"/>
                </a:tabLs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GPM GV seeks partnerships with other groups and institutions to deploy and participate in synergistic field campaigns such as Snow Sensitivity to Clouds in a Mountain Environment (S2noCLiME), IMPACTS, and TIME-SLICE CO</a:t>
              </a:r>
            </a:p>
            <a:p>
              <a:pPr marL="400061" indent="-400061">
                <a:buSzPts val="1000"/>
                <a:buFont typeface="Arial" panose="020B0604020202020204" pitchFamily="34" charset="0"/>
                <a:buChar char="•"/>
                <a:tabLst>
                  <a:tab pos="533415" algn="l"/>
                </a:tabLs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GPM GV recently developed a fully automated Platform for In Situ Estimation of Rainfall Systems (PIERS) with two rain gauges; PIERS+ which also contains a Parsivel2 </a:t>
              </a:r>
              <a:r>
                <a:rPr lang="en-US" sz="28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disdrometer</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and PIERS++ which adds a RM Young All-in-One instrument for measuring wind speed, wind direction, as well as temperature, pressure and relative humidity. Each platform is powered by solar panels and transfers data every 15 minutes to NASA servers.</a:t>
              </a:r>
            </a:p>
          </p:txBody>
        </p:sp>
        <p:sp>
          <p:nvSpPr>
            <p:cNvPr id="41" name="Rectangle 40">
              <a:extLst>
                <a:ext uri="{FF2B5EF4-FFF2-40B4-BE49-F238E27FC236}">
                  <a16:creationId xmlns:a16="http://schemas.microsoft.com/office/drawing/2014/main" id="{6DDB0E8C-F06B-FD53-414F-9A080D650DB8}"/>
                </a:ext>
              </a:extLst>
            </p:cNvPr>
            <p:cNvSpPr/>
            <p:nvPr/>
          </p:nvSpPr>
          <p:spPr>
            <a:xfrm>
              <a:off x="260488" y="3443659"/>
              <a:ext cx="19064830" cy="1467252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799"/>
            </a:p>
          </p:txBody>
        </p:sp>
        <p:sp>
          <p:nvSpPr>
            <p:cNvPr id="50" name="TextBox 49">
              <a:extLst>
                <a:ext uri="{FF2B5EF4-FFF2-40B4-BE49-F238E27FC236}">
                  <a16:creationId xmlns:a16="http://schemas.microsoft.com/office/drawing/2014/main" id="{FD045A75-FA0E-BB69-4B2F-C3789B8CD735}"/>
                </a:ext>
              </a:extLst>
            </p:cNvPr>
            <p:cNvSpPr txBox="1"/>
            <p:nvPr/>
          </p:nvSpPr>
          <p:spPr>
            <a:xfrm>
              <a:off x="260488" y="3403253"/>
              <a:ext cx="19064829" cy="1107996"/>
            </a:xfrm>
            <a:prstGeom prst="rect">
              <a:avLst/>
            </a:prstGeom>
            <a:noFill/>
            <a:ln w="12700" cap="flat" cmpd="sng" algn="ctr">
              <a:noFill/>
              <a:prstDash val="solid"/>
              <a:round/>
              <a:headEnd type="none" w="med" len="med"/>
              <a:tailEnd type="none" w="med" len="med"/>
            </a:ln>
          </p:spPr>
          <p:txBody>
            <a:bodyPr wrap="square" rtlCol="0">
              <a:spAutoFit/>
            </a:bodyPr>
            <a:lstStyle/>
            <a:p>
              <a:pPr algn="ctr"/>
              <a:r>
                <a:rPr lang="en-US" sz="6600">
                  <a:cs typeface="Times New Roman"/>
                </a:rPr>
                <a:t>GPM Global Network</a:t>
              </a:r>
            </a:p>
          </p:txBody>
        </p:sp>
        <p:pic>
          <p:nvPicPr>
            <p:cNvPr id="55" name="Picture 54" descr="A map of the world&#10;&#10;Description automatically generated">
              <a:extLst>
                <a:ext uri="{FF2B5EF4-FFF2-40B4-BE49-F238E27FC236}">
                  <a16:creationId xmlns:a16="http://schemas.microsoft.com/office/drawing/2014/main" id="{73E12052-DD7D-648D-880F-97899729DD30}"/>
                </a:ext>
              </a:extLst>
            </p:cNvPr>
            <p:cNvPicPr>
              <a:picLocks noChangeAspect="1"/>
            </p:cNvPicPr>
            <p:nvPr/>
          </p:nvPicPr>
          <p:blipFill>
            <a:blip r:embed="rId25"/>
            <a:stretch>
              <a:fillRect/>
            </a:stretch>
          </p:blipFill>
          <p:spPr>
            <a:xfrm>
              <a:off x="1347685" y="3877462"/>
              <a:ext cx="12889019" cy="7073331"/>
            </a:xfrm>
            <a:prstGeom prst="rect">
              <a:avLst/>
            </a:prstGeom>
          </p:spPr>
        </p:pic>
        <p:sp>
          <p:nvSpPr>
            <p:cNvPr id="57" name="Rectangle 56">
              <a:extLst>
                <a:ext uri="{FF2B5EF4-FFF2-40B4-BE49-F238E27FC236}">
                  <a16:creationId xmlns:a16="http://schemas.microsoft.com/office/drawing/2014/main" id="{D45109FF-0285-DD6C-E16F-1095E3943A7D}"/>
                </a:ext>
              </a:extLst>
            </p:cNvPr>
            <p:cNvSpPr/>
            <p:nvPr/>
          </p:nvSpPr>
          <p:spPr>
            <a:xfrm>
              <a:off x="312074" y="36772812"/>
              <a:ext cx="19025960" cy="699496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9" name="Picture 58" descr="A solar panel and satellite on a metal surface&#10;&#10;Description automatically generated with medium confidence">
              <a:extLst>
                <a:ext uri="{FF2B5EF4-FFF2-40B4-BE49-F238E27FC236}">
                  <a16:creationId xmlns:a16="http://schemas.microsoft.com/office/drawing/2014/main" id="{EB18B359-123F-76C5-348A-F3833A168518}"/>
                </a:ext>
              </a:extLst>
            </p:cNvPr>
            <p:cNvPicPr>
              <a:picLocks noChangeAspect="1"/>
            </p:cNvPicPr>
            <p:nvPr/>
          </p:nvPicPr>
          <p:blipFill>
            <a:blip r:embed="rId26"/>
            <a:stretch>
              <a:fillRect/>
            </a:stretch>
          </p:blipFill>
          <p:spPr>
            <a:xfrm>
              <a:off x="15900373" y="13851390"/>
              <a:ext cx="3159191" cy="4129165"/>
            </a:xfrm>
            <a:prstGeom prst="rect">
              <a:avLst/>
            </a:prstGeom>
          </p:spPr>
        </p:pic>
      </p:grpSp>
      <p:pic>
        <p:nvPicPr>
          <p:cNvPr id="87" name="Picture 86" descr="A satellite dish on a tower&#10;&#10;Description automatically generated">
            <a:extLst>
              <a:ext uri="{FF2B5EF4-FFF2-40B4-BE49-F238E27FC236}">
                <a16:creationId xmlns:a16="http://schemas.microsoft.com/office/drawing/2014/main" id="{E61ACF75-B8E4-24E6-F681-F3C94F97461D}"/>
              </a:ext>
            </a:extLst>
          </p:cNvPr>
          <p:cNvPicPr>
            <a:picLocks noChangeAspect="1"/>
          </p:cNvPicPr>
          <p:nvPr/>
        </p:nvPicPr>
        <p:blipFill>
          <a:blip r:embed="rId27"/>
          <a:stretch>
            <a:fillRect/>
          </a:stretch>
        </p:blipFill>
        <p:spPr>
          <a:xfrm>
            <a:off x="16072764" y="4681088"/>
            <a:ext cx="3096874" cy="4129165"/>
          </a:xfrm>
          <a:prstGeom prst="rect">
            <a:avLst/>
          </a:prstGeom>
        </p:spPr>
      </p:pic>
      <p:pic>
        <p:nvPicPr>
          <p:cNvPr id="88" name="Picture 87">
            <a:extLst>
              <a:ext uri="{FF2B5EF4-FFF2-40B4-BE49-F238E27FC236}">
                <a16:creationId xmlns:a16="http://schemas.microsoft.com/office/drawing/2014/main" id="{4C872AB6-36D0-47FA-6B01-3358707F8827}"/>
              </a:ext>
            </a:extLst>
          </p:cNvPr>
          <p:cNvPicPr>
            <a:picLocks noChangeAspect="1"/>
          </p:cNvPicPr>
          <p:nvPr/>
        </p:nvPicPr>
        <p:blipFill>
          <a:blip r:embed="rId28"/>
          <a:stretch>
            <a:fillRect/>
          </a:stretch>
        </p:blipFill>
        <p:spPr>
          <a:xfrm>
            <a:off x="16072238" y="9236000"/>
            <a:ext cx="3067573" cy="4153359"/>
          </a:xfrm>
          <a:prstGeom prst="rect">
            <a:avLst/>
          </a:prstGeom>
        </p:spPr>
      </p:pic>
      <p:pic>
        <p:nvPicPr>
          <p:cNvPr id="90" name="Picture 89">
            <a:extLst>
              <a:ext uri="{FF2B5EF4-FFF2-40B4-BE49-F238E27FC236}">
                <a16:creationId xmlns:a16="http://schemas.microsoft.com/office/drawing/2014/main" id="{E6DAD945-1142-DEAD-A39C-17996262A684}"/>
              </a:ext>
            </a:extLst>
          </p:cNvPr>
          <p:cNvPicPr>
            <a:picLocks noChangeAspect="1"/>
          </p:cNvPicPr>
          <p:nvPr/>
        </p:nvPicPr>
        <p:blipFill>
          <a:blip r:embed="rId29"/>
          <a:stretch>
            <a:fillRect/>
          </a:stretch>
        </p:blipFill>
        <p:spPr>
          <a:xfrm>
            <a:off x="10850804" y="20358755"/>
            <a:ext cx="8383464" cy="5579480"/>
          </a:xfrm>
          <a:prstGeom prst="rect">
            <a:avLst/>
          </a:prstGeom>
        </p:spPr>
      </p:pic>
      <p:sp>
        <p:nvSpPr>
          <p:cNvPr id="26" name="Rectangle 25">
            <a:extLst>
              <a:ext uri="{FF2B5EF4-FFF2-40B4-BE49-F238E27FC236}">
                <a16:creationId xmlns:a16="http://schemas.microsoft.com/office/drawing/2014/main" id="{958D217B-2904-737D-5F8D-7F1DCF0A4CBD}"/>
              </a:ext>
            </a:extLst>
          </p:cNvPr>
          <p:cNvSpPr/>
          <p:nvPr/>
        </p:nvSpPr>
        <p:spPr>
          <a:xfrm>
            <a:off x="434228" y="25972647"/>
            <a:ext cx="19064830" cy="10515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799"/>
          </a:p>
        </p:txBody>
      </p:sp>
      <p:sp>
        <p:nvSpPr>
          <p:cNvPr id="32" name="TextBox 31">
            <a:extLst>
              <a:ext uri="{FF2B5EF4-FFF2-40B4-BE49-F238E27FC236}">
                <a16:creationId xmlns:a16="http://schemas.microsoft.com/office/drawing/2014/main" id="{06D60FC7-4B95-94B2-958E-0DCF3B187249}"/>
              </a:ext>
            </a:extLst>
          </p:cNvPr>
          <p:cNvSpPr txBox="1"/>
          <p:nvPr/>
        </p:nvSpPr>
        <p:spPr>
          <a:xfrm>
            <a:off x="2389887" y="33305609"/>
            <a:ext cx="455574" cy="400110"/>
          </a:xfrm>
          <a:prstGeom prst="rect">
            <a:avLst/>
          </a:prstGeom>
          <a:noFill/>
          <a:ln w="12700" cap="flat" cmpd="sng" algn="ctr">
            <a:noFill/>
            <a:prstDash val="solid"/>
            <a:round/>
            <a:headEnd type="none" w="med" len="med"/>
            <a:tailEnd type="none" w="med" len="med"/>
          </a:ln>
        </p:spPr>
        <p:txBody>
          <a:bodyPr wrap="none" rtlCol="0">
            <a:spAutoFit/>
          </a:bodyPr>
          <a:lstStyle/>
          <a:p>
            <a:r>
              <a:rPr lang="en-US" sz="2000">
                <a:latin typeface="Times New Roman"/>
                <a:cs typeface="Times New Roman"/>
              </a:rPr>
              <a:t>A)</a:t>
            </a:r>
          </a:p>
        </p:txBody>
      </p:sp>
      <p:sp>
        <p:nvSpPr>
          <p:cNvPr id="37" name="TextBox 36">
            <a:extLst>
              <a:ext uri="{FF2B5EF4-FFF2-40B4-BE49-F238E27FC236}">
                <a16:creationId xmlns:a16="http://schemas.microsoft.com/office/drawing/2014/main" id="{7A94CBE0-1610-958C-88CE-4BDECEFAFE07}"/>
              </a:ext>
            </a:extLst>
          </p:cNvPr>
          <p:cNvSpPr txBox="1"/>
          <p:nvPr/>
        </p:nvSpPr>
        <p:spPr>
          <a:xfrm>
            <a:off x="7364286" y="33332447"/>
            <a:ext cx="455575" cy="400110"/>
          </a:xfrm>
          <a:prstGeom prst="rect">
            <a:avLst/>
          </a:prstGeom>
          <a:noFill/>
          <a:ln w="12700" cap="flat" cmpd="sng" algn="ctr">
            <a:noFill/>
            <a:prstDash val="solid"/>
            <a:round/>
            <a:headEnd type="none" w="med" len="med"/>
            <a:tailEnd type="none" w="med" len="med"/>
          </a:ln>
        </p:spPr>
        <p:txBody>
          <a:bodyPr wrap="square" rtlCol="0">
            <a:spAutoFit/>
          </a:bodyPr>
          <a:lstStyle/>
          <a:p>
            <a:r>
              <a:rPr lang="en-US" sz="2000">
                <a:latin typeface="Times New Roman"/>
                <a:cs typeface="Times New Roman"/>
              </a:rPr>
              <a:t>B)</a:t>
            </a:r>
          </a:p>
        </p:txBody>
      </p:sp>
    </p:spTree>
  </p:cSld>
  <p:clrMapOvr>
    <a:masterClrMapping/>
  </p:clrMapOvr>
</p:sld>
</file>

<file path=ppt/theme/theme1.xml><?xml version="1.0" encoding="utf-8"?>
<a:theme xmlns:a="http://schemas.openxmlformats.org/drawingml/2006/main" name="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w="12700" cap="flat" cmpd="sng" algn="ctr">
          <a:solidFill>
            <a:schemeClr val="tx1"/>
          </a:solidFill>
          <a:prstDash val="solid"/>
          <a:round/>
          <a:headEnd type="none" w="med" len="med"/>
          <a:tailEnd type="none" w="med" len="med"/>
        </a:ln>
      </a:spPr>
      <a:bodyPr wrap="square" rtlCol="0">
        <a:spAutoFit/>
      </a:bodyPr>
      <a:lstStyle>
        <a:defPPr>
          <a:defRPr sz="2000" dirty="0" smtClean="0">
            <a:latin typeface="Times New Roman"/>
            <a:cs typeface="Times New Roman"/>
          </a:defRPr>
        </a:defPPr>
      </a:lstStyle>
    </a:txDef>
  </a:objectDefaults>
  <a:extraClrSchemeLst/>
  <a:extLst>
    <a:ext uri="{05A4C25C-085E-4340-85A3-A5531E510DB2}">
      <thm15:themeFamily xmlns:thm15="http://schemas.microsoft.com/office/thememl/2012/main" name="AMS2019" id="{275C5F14-E649-2B49-9C8E-2FF1A45AEB97}" vid="{3EA804CD-5488-B847-ABF8-A67C8C954F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345987584D9B4CA3054BCED1D8E0B3" ma:contentTypeVersion="16" ma:contentTypeDescription="Create a new document." ma:contentTypeScope="" ma:versionID="ab1d937e885a5931f3ac13ea65aa0721">
  <xsd:schema xmlns:xsd="http://www.w3.org/2001/XMLSchema" xmlns:xs="http://www.w3.org/2001/XMLSchema" xmlns:p="http://schemas.microsoft.com/office/2006/metadata/properties" xmlns:ns2="ab8beb9e-2061-4c31-8fb0-89c04b60c960" xmlns:ns3="ac0b011f-28e7-4c61-b935-bcb25a245772" xmlns:ns4="d900e117-17a0-4b24-9e47-511ef1d02c43" targetNamespace="http://schemas.microsoft.com/office/2006/metadata/properties" ma:root="true" ma:fieldsID="0b4e998c0399ac558c6b3ef004c167d6" ns2:_="" ns3:_="" ns4:_="">
    <xsd:import namespace="ab8beb9e-2061-4c31-8fb0-89c04b60c960"/>
    <xsd:import namespace="ac0b011f-28e7-4c61-b935-bcb25a245772"/>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8beb9e-2061-4c31-8fb0-89c04b60c9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0b011f-28e7-4c61-b935-bcb25a24577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e38039c-b952-4fdd-867f-178c13f5176f}" ma:internalName="TaxCatchAll" ma:showField="CatchAllData" ma:web="ac0b011f-28e7-4c61-b935-bcb25a2457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b8beb9e-2061-4c31-8fb0-89c04b60c960">
      <Terms xmlns="http://schemas.microsoft.com/office/infopath/2007/PartnerControls"/>
    </lcf76f155ced4ddcb4097134ff3c332f>
    <TaxCatchAll xmlns="d900e117-17a0-4b24-9e47-511ef1d02c43" xsi:nil="true"/>
  </documentManagement>
</p:properties>
</file>

<file path=customXml/itemProps1.xml><?xml version="1.0" encoding="utf-8"?>
<ds:datastoreItem xmlns:ds="http://schemas.openxmlformats.org/officeDocument/2006/customXml" ds:itemID="{3087BE9A-A3A8-4753-B06E-BD41667F2941}">
  <ds:schemaRefs>
    <ds:schemaRef ds:uri="http://schemas.microsoft.com/sharepoint/v3/contenttype/forms"/>
  </ds:schemaRefs>
</ds:datastoreItem>
</file>

<file path=customXml/itemProps2.xml><?xml version="1.0" encoding="utf-8"?>
<ds:datastoreItem xmlns:ds="http://schemas.openxmlformats.org/officeDocument/2006/customXml" ds:itemID="{2063547A-8083-4FFB-AF6B-8210A5910B35}">
  <ds:schemaRefs>
    <ds:schemaRef ds:uri="ab8beb9e-2061-4c31-8fb0-89c04b60c960"/>
    <ds:schemaRef ds:uri="ac0b011f-28e7-4c61-b935-bcb25a245772"/>
    <ds:schemaRef ds:uri="d900e117-17a0-4b24-9e47-511ef1d02c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B0B9BA-C166-40A6-9D30-84A3D362EBA6}">
  <ds:schemaRefs>
    <ds:schemaRef ds:uri="ab8beb9e-2061-4c31-8fb0-89c04b60c960"/>
    <ds:schemaRef ds:uri="ac0b011f-28e7-4c61-b935-bcb25a245772"/>
    <ds:schemaRef ds:uri="d900e117-17a0-4b24-9e47-511ef1d02c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1</Slides>
  <Notes>1</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Wang, Jianxin (GSFC-612.0)[SCIENCE SYSTEMS AND APPLICATIONS INC]</dc:creator>
  <cp:revision>1</cp:revision>
  <cp:lastPrinted>2018-12-20T21:40:13Z</cp:lastPrinted>
  <dcterms:created xsi:type="dcterms:W3CDTF">2022-09-19T20:05:55Z</dcterms:created>
  <dcterms:modified xsi:type="dcterms:W3CDTF">2024-09-04T20:55:08Z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0x010100B6345987584D9B4CA3054BCED1D8E0B3</vt:lpwstr>
  </property>
  <property fmtid="{D5CDD505-2E9C-101B-9397-08002B2CF9AE}" pid="3" name="MediaServiceImageTags">
    <vt:lpwstr/>
  </property>
</Properties>
</file>